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5" r:id="rId1"/>
  </p:sldMasterIdLst>
  <p:notesMasterIdLst>
    <p:notesMasterId r:id="rId30"/>
  </p:notesMasterIdLst>
  <p:handoutMasterIdLst>
    <p:handoutMasterId r:id="rId31"/>
  </p:handoutMasterIdLst>
  <p:sldIdLst>
    <p:sldId id="357" r:id="rId2"/>
    <p:sldId id="531" r:id="rId3"/>
    <p:sldId id="516" r:id="rId4"/>
    <p:sldId id="478" r:id="rId5"/>
    <p:sldId id="448" r:id="rId6"/>
    <p:sldId id="489" r:id="rId7"/>
    <p:sldId id="546" r:id="rId8"/>
    <p:sldId id="536" r:id="rId9"/>
    <p:sldId id="484" r:id="rId10"/>
    <p:sldId id="527" r:id="rId11"/>
    <p:sldId id="544" r:id="rId12"/>
    <p:sldId id="529" r:id="rId13"/>
    <p:sldId id="545" r:id="rId14"/>
    <p:sldId id="525" r:id="rId15"/>
    <p:sldId id="505" r:id="rId16"/>
    <p:sldId id="530" r:id="rId17"/>
    <p:sldId id="494" r:id="rId18"/>
    <p:sldId id="541" r:id="rId19"/>
    <p:sldId id="537" r:id="rId20"/>
    <p:sldId id="538" r:id="rId21"/>
    <p:sldId id="543" r:id="rId22"/>
    <p:sldId id="534" r:id="rId23"/>
    <p:sldId id="542" r:id="rId24"/>
    <p:sldId id="503" r:id="rId25"/>
    <p:sldId id="523" r:id="rId26"/>
    <p:sldId id="539" r:id="rId27"/>
    <p:sldId id="532" r:id="rId28"/>
    <p:sldId id="495" r:id="rId29"/>
  </p:sldIdLst>
  <p:sldSz cx="12192000" cy="6858000"/>
  <p:notesSz cx="6797675" cy="9926638"/>
  <p:defaultTextStyle>
    <a:defPPr>
      <a:defRPr lang="en-US"/>
    </a:defPPr>
    <a:lvl1pPr marL="0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93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86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78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77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74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771" algn="l" defTabSz="9141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x Fradski" initials="LF" lastIdx="1" clrIdx="0">
    <p:extLst/>
  </p:cmAuthor>
  <p:cmAuthor id="2" name="Alexander" initials="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FFFF"/>
    <a:srgbClr val="FFFFCC"/>
    <a:srgbClr val="4472C4"/>
    <a:srgbClr val="FF5050"/>
    <a:srgbClr val="CC0000"/>
    <a:srgbClr val="9954CC"/>
    <a:srgbClr val="FFAFAF"/>
    <a:srgbClr val="70AD47"/>
    <a:srgbClr val="87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38561" autoAdjust="0"/>
  </p:normalViewPr>
  <p:slideViewPr>
    <p:cSldViewPr snapToGrid="0" snapToObjects="1" showGuides="1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5" d="100"/>
          <a:sy n="45" d="100"/>
        </p:scale>
        <p:origin x="-2755" y="-91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2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196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Смертность от новообразований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2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196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100.000</a:t>
            </a:r>
            <a:r>
              <a:rPr lang="ru-RU" sz="1196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96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</a:t>
            </a:r>
            <a:endParaRPr lang="ru-RU" sz="1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27400761524527745"/>
          <c:y val="1.7753205619000798E-3"/>
        </c:manualLayout>
      </c:layout>
      <c:overlay val="0"/>
      <c:spPr>
        <a:noFill/>
        <a:ln w="253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chemeClr val="accent1"/>
            </a:solidFill>
            <a:ln w="25300">
              <a:noFill/>
            </a:ln>
          </c:spPr>
          <c:invertIfNegative val="0"/>
          <c:dLbls>
            <c:spPr>
              <a:noFill/>
              <a:ln w="253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218.9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9F-4FD7-8387-1258350A49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C00000"/>
            </a:solidFill>
            <a:ln w="25300">
              <a:noFill/>
            </a:ln>
          </c:spPr>
          <c:invertIfNegative val="0"/>
          <c:dLbls>
            <c:spPr>
              <a:noFill/>
              <a:ln w="253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214.1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9F-4FD7-8387-1258350A49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 - план.</c:v>
                </c:pt>
              </c:strCache>
            </c:strRef>
          </c:tx>
          <c:spPr>
            <a:solidFill>
              <a:schemeClr val="accent6"/>
            </a:solidFill>
            <a:ln w="253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3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/>
                      <a:t>185</a:t>
                    </a:r>
                    <a:endParaRPr lang="en-US" b="1" dirty="0"/>
                  </a:p>
                </c:rich>
              </c:tx>
              <c:spPr>
                <a:noFill/>
                <a:ln w="2530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201.4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9F-4FD7-8387-1258350A4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68640"/>
        <c:axId val="22807296"/>
      </c:barChart>
      <c:catAx>
        <c:axId val="2276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7296"/>
        <c:crosses val="autoZero"/>
        <c:auto val="1"/>
        <c:lblAlgn val="ctr"/>
        <c:lblOffset val="100"/>
        <c:noMultiLvlLbl val="0"/>
      </c:catAx>
      <c:valAx>
        <c:axId val="22807296"/>
        <c:scaling>
          <c:orientation val="minMax"/>
        </c:scaling>
        <c:delete val="0"/>
        <c:axPos val="l"/>
        <c:majorGridlines>
          <c:spPr>
            <a:ln w="948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48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68640"/>
        <c:crosses val="autoZero"/>
        <c:crossBetween val="between"/>
      </c:valAx>
      <c:spPr>
        <a:noFill/>
        <a:ln w="25375">
          <a:noFill/>
        </a:ln>
      </c:spPr>
    </c:plotArea>
    <c:legend>
      <c:legendPos val="b"/>
      <c:layout>
        <c:manualLayout>
          <c:xMode val="edge"/>
          <c:yMode val="edge"/>
          <c:x val="0.20835255628257734"/>
          <c:y val="0.83488164798233389"/>
          <c:w val="0.75465638978226324"/>
          <c:h val="0.11598836225308069"/>
        </c:manualLayout>
      </c:layout>
      <c:overlay val="0"/>
      <c:spPr>
        <a:noFill/>
        <a:ln w="253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9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1195" b="1" i="0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Смертность от БСК </a:t>
            </a:r>
            <a:r>
              <a:rPr lang="ru-RU" sz="1195" b="1" i="0" baseline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endParaRPr lang="ru-RU" sz="1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1195" b="1" i="0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100.000 </a:t>
            </a:r>
            <a:r>
              <a:rPr lang="ru-RU" sz="1195" b="1" i="0" baseline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</a:t>
            </a:r>
            <a:endParaRPr lang="ru-RU" sz="1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36555691101992532"/>
          <c:y val="7.3770828004789943E-2"/>
        </c:manualLayout>
      </c:layout>
      <c:overlay val="0"/>
      <c:spPr>
        <a:noFill/>
        <a:ln w="2529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chemeClr val="accent1"/>
            </a:solidFill>
            <a:ln w="25290">
              <a:noFill/>
            </a:ln>
          </c:spPr>
          <c:invertIfNegative val="0"/>
          <c:dLbls>
            <c:spPr>
              <a:noFill/>
              <a:ln w="2529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2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563.70000000000005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06-4969-9FD4-2EFB4CD263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C00000"/>
            </a:solidFill>
            <a:ln w="25290">
              <a:noFill/>
            </a:ln>
          </c:spPr>
          <c:invertIfNegative val="0"/>
          <c:dLbls>
            <c:dLbl>
              <c:idx val="0"/>
              <c:layout>
                <c:manualLayout>
                  <c:x val="-4.6948356807511738E-3"/>
                  <c:y val="2.1175228517397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29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579.1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06-4969-9FD4-2EFB4CD2630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 - план.</c:v>
                </c:pt>
              </c:strCache>
            </c:strRef>
          </c:tx>
          <c:spPr>
            <a:solidFill>
              <a:schemeClr val="accent6"/>
            </a:solidFill>
            <a:ln w="2529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450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29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2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445.7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06-4969-9FD4-2EFB4CD26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73984"/>
        <c:axId val="22875520"/>
      </c:barChart>
      <c:catAx>
        <c:axId val="2287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75520"/>
        <c:crosses val="autoZero"/>
        <c:auto val="1"/>
        <c:lblAlgn val="ctr"/>
        <c:lblOffset val="100"/>
        <c:noMultiLvlLbl val="0"/>
      </c:catAx>
      <c:valAx>
        <c:axId val="22875520"/>
        <c:scaling>
          <c:orientation val="minMax"/>
        </c:scaling>
        <c:delete val="0"/>
        <c:axPos val="l"/>
        <c:majorGridlines>
          <c:spPr>
            <a:ln w="948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48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73984"/>
        <c:crosses val="autoZero"/>
        <c:crossBetween val="between"/>
      </c:valAx>
      <c:spPr>
        <a:noFill/>
        <a:ln w="25378">
          <a:noFill/>
        </a:ln>
      </c:spPr>
    </c:plotArea>
    <c:legend>
      <c:legendPos val="b"/>
      <c:layout>
        <c:manualLayout>
          <c:xMode val="edge"/>
          <c:yMode val="edge"/>
          <c:x val="0.1848783778788215"/>
          <c:y val="0.81225975702842512"/>
          <c:w val="0.81512162212117856"/>
          <c:h val="0.11997951171590379"/>
        </c:manualLayout>
      </c:layout>
      <c:overlay val="0"/>
      <c:spPr>
        <a:noFill/>
        <a:ln w="2529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9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Младенческая смертность </a:t>
            </a:r>
          </a:p>
          <a:p>
            <a:pPr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1.000</a:t>
            </a:r>
            <a:r>
              <a:rPr lang="ru-RU" sz="14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родившихся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946309236413038"/>
          <c:y val="0.24911845835969976"/>
          <c:w val="0.70961614167530229"/>
          <c:h val="0.62183674240176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8B-4781-8EC6-AF7F73F236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68B-4781-8EC6-AF7F73F23635}"/>
              </c:ext>
            </c:extLst>
          </c:dPt>
          <c:dLbls>
            <c:dLbl>
              <c:idx val="0"/>
              <c:layout>
                <c:manualLayout>
                  <c:x val="-2.2831050228310501E-3"/>
                  <c:y val="2.6637069922308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68B-4781-8EC6-AF7F73F2363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г.-план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68B-4781-8EC6-AF7F73F236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8B-4781-8EC6-AF7F73F23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2987904"/>
        <c:axId val="22989440"/>
      </c:barChart>
      <c:catAx>
        <c:axId val="229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2989440"/>
        <c:crosses val="autoZero"/>
        <c:auto val="1"/>
        <c:lblAlgn val="ctr"/>
        <c:lblOffset val="100"/>
        <c:noMultiLvlLbl val="0"/>
      </c:catAx>
      <c:valAx>
        <c:axId val="22989440"/>
        <c:scaling>
          <c:orientation val="minMax"/>
          <c:min val="4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majorTickMark val="none"/>
        <c:minorTickMark val="none"/>
        <c:tickLblPos val="nextTo"/>
        <c:spPr>
          <a:ln w="9520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22987904"/>
        <c:crosses val="autoZero"/>
        <c:crossBetween val="between"/>
        <c:majorUnit val="0.5"/>
      </c:valAx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0.13207368415964577"/>
          <c:y val="0.89632510936132981"/>
          <c:w val="0.79894060331499661"/>
          <c:h val="9.4794750656167936E-2"/>
        </c:manualLayout>
      </c:layout>
      <c:overlay val="0"/>
      <c:txPr>
        <a:bodyPr/>
        <a:lstStyle/>
        <a:p>
          <a:pPr>
            <a:defRPr sz="14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4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402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Смертность населения трудоспособного возраста </a:t>
            </a:r>
            <a:endParaRPr lang="ru-RU" sz="1402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1404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402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sz="1402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100.000</a:t>
            </a:r>
            <a:r>
              <a:rPr lang="ru-RU" sz="1402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населения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953375367968344"/>
          <c:y val="0.32683319801749022"/>
          <c:w val="0.67051570938818383"/>
          <c:h val="0.54985294351757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2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557.20000000000005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C0-4BC7-BDEB-0C7BE2EB2E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FC0-4BC7-BDEB-0C7BE2EB2E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565.9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FC0-4BC7-BDEB-0C7BE2EB2E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г.-план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FC0-4BC7-BDEB-0C7BE2EB2E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2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FC0-4BC7-BDEB-0C7BE2EB2E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3041152"/>
        <c:axId val="23042688"/>
      </c:barChart>
      <c:catAx>
        <c:axId val="230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042688"/>
        <c:crosses val="autoZero"/>
        <c:auto val="1"/>
        <c:lblAlgn val="ctr"/>
        <c:lblOffset val="100"/>
        <c:noMultiLvlLbl val="0"/>
      </c:catAx>
      <c:valAx>
        <c:axId val="23042688"/>
        <c:scaling>
          <c:orientation val="minMax"/>
          <c:max val="600"/>
          <c:min val="3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38">
            <a:noFill/>
          </a:ln>
        </c:spPr>
        <c:txPr>
          <a:bodyPr/>
          <a:lstStyle/>
          <a:p>
            <a:pPr>
              <a:defRPr sz="1202"/>
            </a:pPr>
            <a:endParaRPr lang="ru-RU"/>
          </a:p>
        </c:txPr>
        <c:crossAx val="23041152"/>
        <c:crosses val="autoZero"/>
        <c:crossBetween val="between"/>
        <c:majorUnit val="50"/>
      </c:valAx>
      <c:spPr>
        <a:noFill/>
        <a:ln w="25421">
          <a:noFill/>
        </a:ln>
      </c:spPr>
    </c:plotArea>
    <c:legend>
      <c:legendPos val="b"/>
      <c:layout>
        <c:manualLayout>
          <c:xMode val="edge"/>
          <c:yMode val="edge"/>
          <c:x val="0.2109880194672436"/>
          <c:y val="0.88473833402403645"/>
          <c:w val="0.71438742940888733"/>
          <c:h val="8.9998508081226683E-2"/>
        </c:manualLayout>
      </c:layout>
      <c:overlay val="0"/>
      <c:txPr>
        <a:bodyPr/>
        <a:lstStyle/>
        <a:p>
          <a:pPr>
            <a:defRPr sz="1402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811996629131719E-2"/>
          <c:y val="0.27579800043447528"/>
          <c:w val="0.62557086843676379"/>
          <c:h val="0.6162016501298915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12605">
              <a:solidFill>
                <a:srgbClr val="000000"/>
              </a:solidFill>
              <a:prstDash val="solid"/>
            </a:ln>
          </c:spPr>
          <c:explosion val="38"/>
          <c:dPt>
            <c:idx val="0"/>
            <c:bubble3D val="0"/>
            <c:spPr>
              <a:solidFill>
                <a:srgbClr val="00B0F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FF"/>
              </a:solidFill>
              <a:ln w="25211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0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C00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FF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/>
              <c:numFmt formatCode="0%" sourceLinked="0"/>
              <c:spPr>
                <a:noFill/>
                <a:ln w="25211">
                  <a:noFill/>
                </a:ln>
              </c:spPr>
              <c:txPr>
                <a:bodyPr/>
                <a:lstStyle/>
                <a:p>
                  <a:pPr>
                    <a:defRPr sz="1094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numFmt formatCode="0%" sourceLinked="0"/>
              <c:spPr>
                <a:noFill/>
                <a:ln w="25211">
                  <a:noFill/>
                </a:ln>
              </c:spPr>
              <c:txPr>
                <a:bodyPr/>
                <a:lstStyle/>
                <a:p>
                  <a:pPr>
                    <a:defRPr sz="1094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numFmt formatCode="0%" sourceLinked="0"/>
              <c:spPr>
                <a:noFill/>
                <a:ln w="25211">
                  <a:noFill/>
                </a:ln>
              </c:spPr>
              <c:txPr>
                <a:bodyPr/>
                <a:lstStyle/>
                <a:p>
                  <a:pPr>
                    <a:defRPr sz="1094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numFmt formatCode="0%" sourceLinked="0"/>
              <c:spPr>
                <a:noFill/>
                <a:ln w="25211">
                  <a:noFill/>
                </a:ln>
              </c:spPr>
              <c:txPr>
                <a:bodyPr/>
                <a:lstStyle/>
                <a:p>
                  <a:pPr>
                    <a:defRPr sz="1094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numFmt formatCode="0%" sourceLinked="0"/>
              <c:spPr>
                <a:noFill/>
                <a:ln w="25211">
                  <a:noFill/>
                </a:ln>
              </c:spPr>
              <c:txPr>
                <a:bodyPr/>
                <a:lstStyle/>
                <a:p>
                  <a:pPr>
                    <a:defRPr sz="1094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7"/>
                <c:pt idx="0">
                  <c:v>наличие МИ с истекшим сроком годности в рабочих зонах 30%</c:v>
                </c:pt>
                <c:pt idx="1">
                  <c:v>не проведен. метролог. контроля 30%</c:v>
                </c:pt>
                <c:pt idx="2">
                  <c:v>использов. несоответ.МИ 22%</c:v>
                </c:pt>
                <c:pt idx="3">
                  <c:v>отсутств. орг.монит.безоп.МИ 10%</c:v>
                </c:pt>
                <c:pt idx="4">
                  <c:v>не осущ. тех. обслуж. 4%</c:v>
                </c:pt>
                <c:pt idx="5">
                  <c:v>отсутств. экспл.документации 2%</c:v>
                </c:pt>
                <c:pt idx="6">
                  <c:v>наруш. услов.хранен. 2%</c:v>
                </c:pt>
              </c:strCache>
            </c:strRef>
          </c:cat>
          <c:val>
            <c:numRef>
              <c:f>Sheet1!$B$2:$I$2</c:f>
              <c:numCache>
                <c:formatCode>0%</c:formatCode>
                <c:ptCount val="8"/>
                <c:pt idx="0">
                  <c:v>0.3</c:v>
                </c:pt>
                <c:pt idx="1">
                  <c:v>0.3</c:v>
                </c:pt>
                <c:pt idx="2">
                  <c:v>0.22</c:v>
                </c:pt>
                <c:pt idx="3">
                  <c:v>0.1</c:v>
                </c:pt>
                <c:pt idx="4">
                  <c:v>0.04</c:v>
                </c:pt>
                <c:pt idx="5">
                  <c:v>0.02</c:v>
                </c:pt>
                <c:pt idx="6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605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FCC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Sheet1!$B$1:$I$1</c:f>
              <c:strCache>
                <c:ptCount val="7"/>
                <c:pt idx="0">
                  <c:v>наличие МИ с истекшим сроком годности в рабочих зонах 30%</c:v>
                </c:pt>
                <c:pt idx="1">
                  <c:v>не проведен. метролог. контроля 30%</c:v>
                </c:pt>
                <c:pt idx="2">
                  <c:v>использов. несоответ.МИ 22%</c:v>
                </c:pt>
                <c:pt idx="3">
                  <c:v>отсутств. орг.монит.безоп.МИ 10%</c:v>
                </c:pt>
                <c:pt idx="4">
                  <c:v>не осущ. тех. обслуж. 4%</c:v>
                </c:pt>
                <c:pt idx="5">
                  <c:v>отсутств. экспл.документации 2%</c:v>
                </c:pt>
                <c:pt idx="6">
                  <c:v>наруш. услов.хранен. 2%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605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9999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CCFF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05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Sheet1!$B$1:$I$1</c:f>
              <c:strCache>
                <c:ptCount val="7"/>
                <c:pt idx="0">
                  <c:v>наличие МИ с истекшим сроком годности в рабочих зонах 30%</c:v>
                </c:pt>
                <c:pt idx="1">
                  <c:v>не проведен. метролог. контроля 30%</c:v>
                </c:pt>
                <c:pt idx="2">
                  <c:v>использов. несоответ.МИ 22%</c:v>
                </c:pt>
                <c:pt idx="3">
                  <c:v>отсутств. орг.монит.безоп.МИ 10%</c:v>
                </c:pt>
                <c:pt idx="4">
                  <c:v>не осущ. тех. обслуж. 4%</c:v>
                </c:pt>
                <c:pt idx="5">
                  <c:v>отсутств. экспл.документации 2%</c:v>
                </c:pt>
                <c:pt idx="6">
                  <c:v>наруш. услов.хранен. 2%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9">
          <a:noFill/>
        </a:ln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73229437351380156"/>
          <c:y val="3.819043913908421E-3"/>
          <c:w val="0.26770570326407167"/>
          <c:h val="0.95707739870425357"/>
        </c:manualLayout>
      </c:layout>
      <c:overlay val="0"/>
      <c:spPr>
        <a:noFill/>
        <a:ln w="25211"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1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4641A8-7DBF-43EF-B825-205029069B6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1DD231-89C8-4F37-8FEB-5BD7FB724894}">
      <dgm:prSet phldrT="[Текст]" custT="1"/>
      <dgm:spPr>
        <a:solidFill>
          <a:schemeClr val="bg1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</a:t>
          </a:r>
          <a:r>
            <a:rPr lang="ru-RU" sz="19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положением об организации оказания медицинской помощи по видам медицинской помощи</a:t>
          </a:r>
          <a:endParaRPr lang="ru-RU" sz="1900" b="1" u="sng" dirty="0">
            <a:solidFill>
              <a:schemeClr val="tx1"/>
            </a:solidFill>
          </a:endParaRPr>
        </a:p>
      </dgm:t>
    </dgm:pt>
    <dgm:pt modelId="{979B520F-ABA5-49F4-BC7E-5A5CA0297C2F}" type="parTrans" cxnId="{38DC0DC7-462F-4F9A-81E5-1085E35A1E28}">
      <dgm:prSet/>
      <dgm:spPr/>
      <dgm:t>
        <a:bodyPr/>
        <a:lstStyle/>
        <a:p>
          <a:endParaRPr lang="ru-RU"/>
        </a:p>
      </dgm:t>
    </dgm:pt>
    <dgm:pt modelId="{A653D082-6899-4039-B4BC-F6EE8DB23B81}" type="sibTrans" cxnId="{38DC0DC7-462F-4F9A-81E5-1085E35A1E28}">
      <dgm:prSet/>
      <dgm:spPr/>
      <dgm:t>
        <a:bodyPr/>
        <a:lstStyle/>
        <a:p>
          <a:endParaRPr lang="ru-RU"/>
        </a:p>
      </dgm:t>
    </dgm:pt>
    <dgm:pt modelId="{9EAFB815-5D51-4006-8423-8BF86093007C}">
      <dgm:prSet phldrT="[Текст]" custT="1"/>
      <dgm:spPr>
        <a:solidFill>
          <a:schemeClr val="bg1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9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</a:t>
          </a:r>
          <a:r>
            <a:rPr lang="ru-RU" sz="19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порядками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оказания медицинской помощи</a:t>
          </a:r>
          <a:endParaRPr lang="ru-RU" sz="1900" b="1" dirty="0" smtClean="0">
            <a:solidFill>
              <a:schemeClr val="tx1"/>
            </a:solidFill>
          </a:endParaRPr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b="1" dirty="0">
            <a:solidFill>
              <a:schemeClr val="tx1"/>
            </a:solidFill>
          </a:endParaRPr>
        </a:p>
      </dgm:t>
    </dgm:pt>
    <dgm:pt modelId="{2D1AD21A-4A28-4A70-A54F-181B5688FFD4}" type="parTrans" cxnId="{E86E0B38-DB65-4D0C-AD6D-6E49E1B91D54}">
      <dgm:prSet/>
      <dgm:spPr/>
      <dgm:t>
        <a:bodyPr/>
        <a:lstStyle/>
        <a:p>
          <a:endParaRPr lang="ru-RU"/>
        </a:p>
      </dgm:t>
    </dgm:pt>
    <dgm:pt modelId="{42060B6B-A68C-4FE2-8688-B5CADCE62C28}" type="sibTrans" cxnId="{E86E0B38-DB65-4D0C-AD6D-6E49E1B91D54}">
      <dgm:prSet/>
      <dgm:spPr/>
      <dgm:t>
        <a:bodyPr/>
        <a:lstStyle/>
        <a:p>
          <a:endParaRPr lang="ru-RU"/>
        </a:p>
      </dgm:t>
    </dgm:pt>
    <dgm:pt modelId="{98B9AE4D-9F29-41DA-B960-2E74D6FABF65}">
      <dgm:prSet phldrT="[Текст]" custT="1"/>
      <dgm:spPr>
        <a:solidFill>
          <a:schemeClr val="bg1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основе </a:t>
          </a:r>
          <a:r>
            <a:rPr lang="ru-RU" sz="19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клинических рекомендаций </a:t>
          </a:r>
        </a:p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 01.01.2022)</a:t>
          </a:r>
          <a:endParaRPr lang="ru-RU" sz="1600" b="0" dirty="0">
            <a:solidFill>
              <a:schemeClr val="tx1"/>
            </a:solidFill>
          </a:endParaRPr>
        </a:p>
      </dgm:t>
    </dgm:pt>
    <dgm:pt modelId="{514A9802-1DE6-44DB-B167-35D80324F7CA}" type="parTrans" cxnId="{5368BA0D-39C8-4EE5-9FE3-A54E32EBEF48}">
      <dgm:prSet/>
      <dgm:spPr/>
      <dgm:t>
        <a:bodyPr/>
        <a:lstStyle/>
        <a:p>
          <a:endParaRPr lang="ru-RU"/>
        </a:p>
      </dgm:t>
    </dgm:pt>
    <dgm:pt modelId="{28BA6709-67D3-4330-B0AC-2B9B9C2EDA10}" type="sibTrans" cxnId="{5368BA0D-39C8-4EE5-9FE3-A54E32EBEF48}">
      <dgm:prSet/>
      <dgm:spPr/>
      <dgm:t>
        <a:bodyPr/>
        <a:lstStyle/>
        <a:p>
          <a:endParaRPr lang="ru-RU"/>
        </a:p>
      </dgm:t>
    </dgm:pt>
    <dgm:pt modelId="{FCBCCE31-A70C-4A10-8052-116BE2D77180}">
      <dgm:prSet custT="1"/>
      <dgm:spPr>
        <a:solidFill>
          <a:schemeClr val="bg1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учетом </a:t>
          </a:r>
          <a:r>
            <a:rPr lang="ru-RU" sz="19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стандартов</a:t>
          </a:r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медицинской помощи</a:t>
          </a:r>
          <a:endParaRPr lang="ru-RU" sz="1900" b="1" dirty="0">
            <a:solidFill>
              <a:schemeClr val="tx1"/>
            </a:solidFill>
          </a:endParaRPr>
        </a:p>
      </dgm:t>
    </dgm:pt>
    <dgm:pt modelId="{7C48B242-0268-44FB-9D4D-4141F740A1F8}" type="parTrans" cxnId="{E8CF1A81-4566-4903-87D2-AD7B871973D5}">
      <dgm:prSet/>
      <dgm:spPr/>
      <dgm:t>
        <a:bodyPr/>
        <a:lstStyle/>
        <a:p>
          <a:endParaRPr lang="ru-RU"/>
        </a:p>
      </dgm:t>
    </dgm:pt>
    <dgm:pt modelId="{7D031F4B-27EE-4E5D-A888-F5792AF74C9E}" type="sibTrans" cxnId="{E8CF1A81-4566-4903-87D2-AD7B871973D5}">
      <dgm:prSet/>
      <dgm:spPr/>
      <dgm:t>
        <a:bodyPr/>
        <a:lstStyle/>
        <a:p>
          <a:endParaRPr lang="ru-RU"/>
        </a:p>
      </dgm:t>
    </dgm:pt>
    <dgm:pt modelId="{27D2D59A-DC84-4A32-96BD-AF3B85607BF9}">
      <dgm:prSet phldrT="[Текст]" custT="1"/>
      <dgm:spPr>
        <a:solidFill>
          <a:srgbClr val="FFFFCC"/>
        </a:solidFill>
        <a:ln>
          <a:solidFill>
            <a:srgbClr val="FFC000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 помощь</a:t>
          </a:r>
        </a:p>
      </dgm:t>
    </dgm:pt>
    <dgm:pt modelId="{5484F446-22E3-4809-B3A9-0B7698313C95}" type="sibTrans" cxnId="{F4DD243F-721B-4B03-9888-495D0C8D7F48}">
      <dgm:prSet/>
      <dgm:spPr/>
      <dgm:t>
        <a:bodyPr/>
        <a:lstStyle/>
        <a:p>
          <a:endParaRPr lang="ru-RU"/>
        </a:p>
      </dgm:t>
    </dgm:pt>
    <dgm:pt modelId="{2C9516A6-6126-4F5A-BCDD-D1782E7B544B}" type="parTrans" cxnId="{F4DD243F-721B-4B03-9888-495D0C8D7F48}">
      <dgm:prSet/>
      <dgm:spPr/>
      <dgm:t>
        <a:bodyPr/>
        <a:lstStyle/>
        <a:p>
          <a:endParaRPr lang="ru-RU"/>
        </a:p>
      </dgm:t>
    </dgm:pt>
    <dgm:pt modelId="{A39FB561-E839-4D2C-8AE7-CD6D13EAD5BE}" type="pres">
      <dgm:prSet presAssocID="{5C4641A8-7DBF-43EF-B825-205029069B6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E4BD70-6A29-463D-BC7B-A6F75D362B17}" type="pres">
      <dgm:prSet presAssocID="{27D2D59A-DC84-4A32-96BD-AF3B85607BF9}" presName="root1" presStyleCnt="0"/>
      <dgm:spPr/>
    </dgm:pt>
    <dgm:pt modelId="{257268FC-19D8-4D85-991B-FBD4312A27CD}" type="pres">
      <dgm:prSet presAssocID="{27D2D59A-DC84-4A32-96BD-AF3B85607BF9}" presName="LevelOneTextNode" presStyleLbl="node0" presStyleIdx="0" presStyleCnt="1" custFlipVert="1" custScaleX="72906" custLinFactNeighborX="6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591A00-4122-4F6E-82BA-BC25B9463EAF}" type="pres">
      <dgm:prSet presAssocID="{27D2D59A-DC84-4A32-96BD-AF3B85607BF9}" presName="level2hierChild" presStyleCnt="0"/>
      <dgm:spPr/>
    </dgm:pt>
    <dgm:pt modelId="{F953AC18-8A52-441E-845F-C843679AF629}" type="pres">
      <dgm:prSet presAssocID="{979B520F-ABA5-49F4-BC7E-5A5CA0297C2F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936F9170-5A09-4FFB-8864-A9FB0462496F}" type="pres">
      <dgm:prSet presAssocID="{979B520F-ABA5-49F4-BC7E-5A5CA0297C2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59916462-69B0-461C-9D6C-44E430AFCAF2}" type="pres">
      <dgm:prSet presAssocID="{AE1DD231-89C8-4F37-8FEB-5BD7FB724894}" presName="root2" presStyleCnt="0"/>
      <dgm:spPr/>
    </dgm:pt>
    <dgm:pt modelId="{71A9D345-BA08-4262-B8BB-F9A7B7831AB5}" type="pres">
      <dgm:prSet presAssocID="{AE1DD231-89C8-4F37-8FEB-5BD7FB724894}" presName="LevelTwoTextNode" presStyleLbl="node2" presStyleIdx="0" presStyleCnt="4" custScaleY="152494" custLinFactNeighborX="-378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9C9470-B610-4BB1-A627-4EA65C954DC8}" type="pres">
      <dgm:prSet presAssocID="{AE1DD231-89C8-4F37-8FEB-5BD7FB724894}" presName="level3hierChild" presStyleCnt="0"/>
      <dgm:spPr/>
    </dgm:pt>
    <dgm:pt modelId="{264D0FB7-3A83-49A3-8D4C-8BE5D03EBF69}" type="pres">
      <dgm:prSet presAssocID="{2D1AD21A-4A28-4A70-A54F-181B5688FFD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ECF728F-2EC6-42FD-A1B3-03FED6A0A294}" type="pres">
      <dgm:prSet presAssocID="{2D1AD21A-4A28-4A70-A54F-181B5688FFD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14322CCD-0CB6-4332-B8B2-FD6B5CF90B89}" type="pres">
      <dgm:prSet presAssocID="{9EAFB815-5D51-4006-8423-8BF86093007C}" presName="root2" presStyleCnt="0"/>
      <dgm:spPr/>
    </dgm:pt>
    <dgm:pt modelId="{057B34A6-8C9F-41C5-AE2C-89A05624772D}" type="pres">
      <dgm:prSet presAssocID="{9EAFB815-5D51-4006-8423-8BF86093007C}" presName="LevelTwoTextNode" presStyleLbl="node2" presStyleIdx="1" presStyleCnt="4" custLinFactNeighborX="-378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9B6285-9353-4C9A-86A7-2308AF2CEC29}" type="pres">
      <dgm:prSet presAssocID="{9EAFB815-5D51-4006-8423-8BF86093007C}" presName="level3hierChild" presStyleCnt="0"/>
      <dgm:spPr/>
    </dgm:pt>
    <dgm:pt modelId="{6F0C8013-FF28-4334-93F0-55A30C9F2845}" type="pres">
      <dgm:prSet presAssocID="{514A9802-1DE6-44DB-B167-35D80324F7CA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33274DED-A37A-402A-AEB3-70C7B288100C}" type="pres">
      <dgm:prSet presAssocID="{514A9802-1DE6-44DB-B167-35D80324F7C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021CE29-8A7A-48C7-A05D-3D201DF4115E}" type="pres">
      <dgm:prSet presAssocID="{98B9AE4D-9F29-41DA-B960-2E74D6FABF65}" presName="root2" presStyleCnt="0"/>
      <dgm:spPr/>
    </dgm:pt>
    <dgm:pt modelId="{C2029FC5-8A8C-416D-8F00-A16041F7CFD4}" type="pres">
      <dgm:prSet presAssocID="{98B9AE4D-9F29-41DA-B960-2E74D6FABF65}" presName="LevelTwoTextNode" presStyleLbl="node2" presStyleIdx="2" presStyleCnt="4" custLinFactNeighborX="-378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74196-2D61-44CF-BD01-E66C72FCB5A0}" type="pres">
      <dgm:prSet presAssocID="{98B9AE4D-9F29-41DA-B960-2E74D6FABF65}" presName="level3hierChild" presStyleCnt="0"/>
      <dgm:spPr/>
    </dgm:pt>
    <dgm:pt modelId="{DDFCB7AF-9B0F-4699-9DA5-0004BA6C1842}" type="pres">
      <dgm:prSet presAssocID="{7C48B242-0268-44FB-9D4D-4141F740A1F8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94825D58-6B67-44BD-89E8-ED10186F95CC}" type="pres">
      <dgm:prSet presAssocID="{7C48B242-0268-44FB-9D4D-4141F740A1F8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1093382-6A89-40D5-ABEC-5E7387382DD3}" type="pres">
      <dgm:prSet presAssocID="{FCBCCE31-A70C-4A10-8052-116BE2D77180}" presName="root2" presStyleCnt="0"/>
      <dgm:spPr/>
    </dgm:pt>
    <dgm:pt modelId="{98692FB1-60DD-4E0C-9AE3-86CA5C3767BF}" type="pres">
      <dgm:prSet presAssocID="{FCBCCE31-A70C-4A10-8052-116BE2D77180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0354-778A-438F-8535-836F73582D11}" type="pres">
      <dgm:prSet presAssocID="{FCBCCE31-A70C-4A10-8052-116BE2D77180}" presName="level3hierChild" presStyleCnt="0"/>
      <dgm:spPr/>
    </dgm:pt>
  </dgm:ptLst>
  <dgm:cxnLst>
    <dgm:cxn modelId="{38DC0DC7-462F-4F9A-81E5-1085E35A1E28}" srcId="{27D2D59A-DC84-4A32-96BD-AF3B85607BF9}" destId="{AE1DD231-89C8-4F37-8FEB-5BD7FB724894}" srcOrd="0" destOrd="0" parTransId="{979B520F-ABA5-49F4-BC7E-5A5CA0297C2F}" sibTransId="{A653D082-6899-4039-B4BC-F6EE8DB23B81}"/>
    <dgm:cxn modelId="{7A5E0B6E-03FE-40C2-9C18-77E600CE904C}" type="presOf" srcId="{979B520F-ABA5-49F4-BC7E-5A5CA0297C2F}" destId="{936F9170-5A09-4FFB-8864-A9FB0462496F}" srcOrd="1" destOrd="0" presId="urn:microsoft.com/office/officeart/2008/layout/HorizontalMultiLevelHierarchy"/>
    <dgm:cxn modelId="{7257E2F7-84CD-49FD-ACF0-260EF4E7E3E2}" type="presOf" srcId="{514A9802-1DE6-44DB-B167-35D80324F7CA}" destId="{33274DED-A37A-402A-AEB3-70C7B288100C}" srcOrd="1" destOrd="0" presId="urn:microsoft.com/office/officeart/2008/layout/HorizontalMultiLevelHierarchy"/>
    <dgm:cxn modelId="{160AAD14-1AD9-4EDF-9F65-FA8128B14EA8}" type="presOf" srcId="{2D1AD21A-4A28-4A70-A54F-181B5688FFD4}" destId="{264D0FB7-3A83-49A3-8D4C-8BE5D03EBF69}" srcOrd="0" destOrd="0" presId="urn:microsoft.com/office/officeart/2008/layout/HorizontalMultiLevelHierarchy"/>
    <dgm:cxn modelId="{47A3A581-2CAC-417E-BA93-70F0F346B412}" type="presOf" srcId="{98B9AE4D-9F29-41DA-B960-2E74D6FABF65}" destId="{C2029FC5-8A8C-416D-8F00-A16041F7CFD4}" srcOrd="0" destOrd="0" presId="urn:microsoft.com/office/officeart/2008/layout/HorizontalMultiLevelHierarchy"/>
    <dgm:cxn modelId="{BE4E9666-6C23-42CA-9A86-628792F0077B}" type="presOf" srcId="{AE1DD231-89C8-4F37-8FEB-5BD7FB724894}" destId="{71A9D345-BA08-4262-B8BB-F9A7B7831AB5}" srcOrd="0" destOrd="0" presId="urn:microsoft.com/office/officeart/2008/layout/HorizontalMultiLevelHierarchy"/>
    <dgm:cxn modelId="{3BDA78CA-27BB-40F7-8AD5-FBD98F879CDB}" type="presOf" srcId="{9EAFB815-5D51-4006-8423-8BF86093007C}" destId="{057B34A6-8C9F-41C5-AE2C-89A05624772D}" srcOrd="0" destOrd="0" presId="urn:microsoft.com/office/officeart/2008/layout/HorizontalMultiLevelHierarchy"/>
    <dgm:cxn modelId="{0023086F-91DB-441A-BF10-412EE42EF914}" type="presOf" srcId="{5C4641A8-7DBF-43EF-B825-205029069B66}" destId="{A39FB561-E839-4D2C-8AE7-CD6D13EAD5BE}" srcOrd="0" destOrd="0" presId="urn:microsoft.com/office/officeart/2008/layout/HorizontalMultiLevelHierarchy"/>
    <dgm:cxn modelId="{A29478C2-C93B-428B-B51D-56F083A4F804}" type="presOf" srcId="{2D1AD21A-4A28-4A70-A54F-181B5688FFD4}" destId="{8ECF728F-2EC6-42FD-A1B3-03FED6A0A294}" srcOrd="1" destOrd="0" presId="urn:microsoft.com/office/officeart/2008/layout/HorizontalMultiLevelHierarchy"/>
    <dgm:cxn modelId="{A1088FBE-4991-4A5A-9C45-2AC407ADA730}" type="presOf" srcId="{7C48B242-0268-44FB-9D4D-4141F740A1F8}" destId="{DDFCB7AF-9B0F-4699-9DA5-0004BA6C1842}" srcOrd="0" destOrd="0" presId="urn:microsoft.com/office/officeart/2008/layout/HorizontalMultiLevelHierarchy"/>
    <dgm:cxn modelId="{BC479D36-B844-4386-8188-B9F30D50C596}" type="presOf" srcId="{7C48B242-0268-44FB-9D4D-4141F740A1F8}" destId="{94825D58-6B67-44BD-89E8-ED10186F95CC}" srcOrd="1" destOrd="0" presId="urn:microsoft.com/office/officeart/2008/layout/HorizontalMultiLevelHierarchy"/>
    <dgm:cxn modelId="{7A8DDDC2-563E-458A-BD64-9429B8615EAF}" type="presOf" srcId="{FCBCCE31-A70C-4A10-8052-116BE2D77180}" destId="{98692FB1-60DD-4E0C-9AE3-86CA5C3767BF}" srcOrd="0" destOrd="0" presId="urn:microsoft.com/office/officeart/2008/layout/HorizontalMultiLevelHierarchy"/>
    <dgm:cxn modelId="{2FC3C212-080B-433C-AC00-A0F859E1EADA}" type="presOf" srcId="{27D2D59A-DC84-4A32-96BD-AF3B85607BF9}" destId="{257268FC-19D8-4D85-991B-FBD4312A27CD}" srcOrd="0" destOrd="0" presId="urn:microsoft.com/office/officeart/2008/layout/HorizontalMultiLevelHierarchy"/>
    <dgm:cxn modelId="{E86E0B38-DB65-4D0C-AD6D-6E49E1B91D54}" srcId="{27D2D59A-DC84-4A32-96BD-AF3B85607BF9}" destId="{9EAFB815-5D51-4006-8423-8BF86093007C}" srcOrd="1" destOrd="0" parTransId="{2D1AD21A-4A28-4A70-A54F-181B5688FFD4}" sibTransId="{42060B6B-A68C-4FE2-8688-B5CADCE62C28}"/>
    <dgm:cxn modelId="{5368BA0D-39C8-4EE5-9FE3-A54E32EBEF48}" srcId="{27D2D59A-DC84-4A32-96BD-AF3B85607BF9}" destId="{98B9AE4D-9F29-41DA-B960-2E74D6FABF65}" srcOrd="2" destOrd="0" parTransId="{514A9802-1DE6-44DB-B167-35D80324F7CA}" sibTransId="{28BA6709-67D3-4330-B0AC-2B9B9C2EDA10}"/>
    <dgm:cxn modelId="{C2D31131-3CA2-4568-B7F5-AC72E6BD9B21}" type="presOf" srcId="{979B520F-ABA5-49F4-BC7E-5A5CA0297C2F}" destId="{F953AC18-8A52-441E-845F-C843679AF629}" srcOrd="0" destOrd="0" presId="urn:microsoft.com/office/officeart/2008/layout/HorizontalMultiLevelHierarchy"/>
    <dgm:cxn modelId="{E8CF1A81-4566-4903-87D2-AD7B871973D5}" srcId="{27D2D59A-DC84-4A32-96BD-AF3B85607BF9}" destId="{FCBCCE31-A70C-4A10-8052-116BE2D77180}" srcOrd="3" destOrd="0" parTransId="{7C48B242-0268-44FB-9D4D-4141F740A1F8}" sibTransId="{7D031F4B-27EE-4E5D-A888-F5792AF74C9E}"/>
    <dgm:cxn modelId="{812CF433-02A1-41BB-A81C-74CC5A5A5B67}" type="presOf" srcId="{514A9802-1DE6-44DB-B167-35D80324F7CA}" destId="{6F0C8013-FF28-4334-93F0-55A30C9F2845}" srcOrd="0" destOrd="0" presId="urn:microsoft.com/office/officeart/2008/layout/HorizontalMultiLevelHierarchy"/>
    <dgm:cxn modelId="{F4DD243F-721B-4B03-9888-495D0C8D7F48}" srcId="{5C4641A8-7DBF-43EF-B825-205029069B66}" destId="{27D2D59A-DC84-4A32-96BD-AF3B85607BF9}" srcOrd="0" destOrd="0" parTransId="{2C9516A6-6126-4F5A-BCDD-D1782E7B544B}" sibTransId="{5484F446-22E3-4809-B3A9-0B7698313C95}"/>
    <dgm:cxn modelId="{B62A130D-704E-4522-A877-23994449FF41}" type="presParOf" srcId="{A39FB561-E839-4D2C-8AE7-CD6D13EAD5BE}" destId="{A1E4BD70-6A29-463D-BC7B-A6F75D362B17}" srcOrd="0" destOrd="0" presId="urn:microsoft.com/office/officeart/2008/layout/HorizontalMultiLevelHierarchy"/>
    <dgm:cxn modelId="{BDD8D0A7-97AA-45B0-A252-3FC1EBD7EE5B}" type="presParOf" srcId="{A1E4BD70-6A29-463D-BC7B-A6F75D362B17}" destId="{257268FC-19D8-4D85-991B-FBD4312A27CD}" srcOrd="0" destOrd="0" presId="urn:microsoft.com/office/officeart/2008/layout/HorizontalMultiLevelHierarchy"/>
    <dgm:cxn modelId="{B90DC5FB-84E3-46C3-A3EE-F3E70621AC1F}" type="presParOf" srcId="{A1E4BD70-6A29-463D-BC7B-A6F75D362B17}" destId="{57591A00-4122-4F6E-82BA-BC25B9463EAF}" srcOrd="1" destOrd="0" presId="urn:microsoft.com/office/officeart/2008/layout/HorizontalMultiLevelHierarchy"/>
    <dgm:cxn modelId="{FE731574-2E10-456B-9AF4-4F9412D27EFF}" type="presParOf" srcId="{57591A00-4122-4F6E-82BA-BC25B9463EAF}" destId="{F953AC18-8A52-441E-845F-C843679AF629}" srcOrd="0" destOrd="0" presId="urn:microsoft.com/office/officeart/2008/layout/HorizontalMultiLevelHierarchy"/>
    <dgm:cxn modelId="{E118563D-4BCA-4E55-B674-E148E864AF38}" type="presParOf" srcId="{F953AC18-8A52-441E-845F-C843679AF629}" destId="{936F9170-5A09-4FFB-8864-A9FB0462496F}" srcOrd="0" destOrd="0" presId="urn:microsoft.com/office/officeart/2008/layout/HorizontalMultiLevelHierarchy"/>
    <dgm:cxn modelId="{F51A110E-44D3-4DD4-A592-53449E4618EF}" type="presParOf" srcId="{57591A00-4122-4F6E-82BA-BC25B9463EAF}" destId="{59916462-69B0-461C-9D6C-44E430AFCAF2}" srcOrd="1" destOrd="0" presId="urn:microsoft.com/office/officeart/2008/layout/HorizontalMultiLevelHierarchy"/>
    <dgm:cxn modelId="{CA633C1E-1A6F-4619-ACA1-53C14728C452}" type="presParOf" srcId="{59916462-69B0-461C-9D6C-44E430AFCAF2}" destId="{71A9D345-BA08-4262-B8BB-F9A7B7831AB5}" srcOrd="0" destOrd="0" presId="urn:microsoft.com/office/officeart/2008/layout/HorizontalMultiLevelHierarchy"/>
    <dgm:cxn modelId="{A7E57FA4-B350-4C8D-95C0-1598D0DE01FF}" type="presParOf" srcId="{59916462-69B0-461C-9D6C-44E430AFCAF2}" destId="{699C9470-B610-4BB1-A627-4EA65C954DC8}" srcOrd="1" destOrd="0" presId="urn:microsoft.com/office/officeart/2008/layout/HorizontalMultiLevelHierarchy"/>
    <dgm:cxn modelId="{2C4D8B50-BC38-486D-BEB3-8EF1FFA5B61D}" type="presParOf" srcId="{57591A00-4122-4F6E-82BA-BC25B9463EAF}" destId="{264D0FB7-3A83-49A3-8D4C-8BE5D03EBF69}" srcOrd="2" destOrd="0" presId="urn:microsoft.com/office/officeart/2008/layout/HorizontalMultiLevelHierarchy"/>
    <dgm:cxn modelId="{8B932009-C861-42DA-A86F-8B28CDA4F2B0}" type="presParOf" srcId="{264D0FB7-3A83-49A3-8D4C-8BE5D03EBF69}" destId="{8ECF728F-2EC6-42FD-A1B3-03FED6A0A294}" srcOrd="0" destOrd="0" presId="urn:microsoft.com/office/officeart/2008/layout/HorizontalMultiLevelHierarchy"/>
    <dgm:cxn modelId="{369AEE7B-B855-40C1-83D3-D8197BA26180}" type="presParOf" srcId="{57591A00-4122-4F6E-82BA-BC25B9463EAF}" destId="{14322CCD-0CB6-4332-B8B2-FD6B5CF90B89}" srcOrd="3" destOrd="0" presId="urn:microsoft.com/office/officeart/2008/layout/HorizontalMultiLevelHierarchy"/>
    <dgm:cxn modelId="{A20874F2-E740-437E-93D8-17B5344217F4}" type="presParOf" srcId="{14322CCD-0CB6-4332-B8B2-FD6B5CF90B89}" destId="{057B34A6-8C9F-41C5-AE2C-89A05624772D}" srcOrd="0" destOrd="0" presId="urn:microsoft.com/office/officeart/2008/layout/HorizontalMultiLevelHierarchy"/>
    <dgm:cxn modelId="{EAF2627A-173C-47DB-9CDC-D2853E17951F}" type="presParOf" srcId="{14322CCD-0CB6-4332-B8B2-FD6B5CF90B89}" destId="{9F9B6285-9353-4C9A-86A7-2308AF2CEC29}" srcOrd="1" destOrd="0" presId="urn:microsoft.com/office/officeart/2008/layout/HorizontalMultiLevelHierarchy"/>
    <dgm:cxn modelId="{E8446106-A172-44F2-AB78-D4931377A4D1}" type="presParOf" srcId="{57591A00-4122-4F6E-82BA-BC25B9463EAF}" destId="{6F0C8013-FF28-4334-93F0-55A30C9F2845}" srcOrd="4" destOrd="0" presId="urn:microsoft.com/office/officeart/2008/layout/HorizontalMultiLevelHierarchy"/>
    <dgm:cxn modelId="{9868DE62-1DC9-4AF6-AE87-7FE156B7DB5F}" type="presParOf" srcId="{6F0C8013-FF28-4334-93F0-55A30C9F2845}" destId="{33274DED-A37A-402A-AEB3-70C7B288100C}" srcOrd="0" destOrd="0" presId="urn:microsoft.com/office/officeart/2008/layout/HorizontalMultiLevelHierarchy"/>
    <dgm:cxn modelId="{FCCD3FF6-E052-42FD-ABDA-AC613A0E62C0}" type="presParOf" srcId="{57591A00-4122-4F6E-82BA-BC25B9463EAF}" destId="{2021CE29-8A7A-48C7-A05D-3D201DF4115E}" srcOrd="5" destOrd="0" presId="urn:microsoft.com/office/officeart/2008/layout/HorizontalMultiLevelHierarchy"/>
    <dgm:cxn modelId="{F9D531B8-02AE-41D3-83B6-B82170518EEB}" type="presParOf" srcId="{2021CE29-8A7A-48C7-A05D-3D201DF4115E}" destId="{C2029FC5-8A8C-416D-8F00-A16041F7CFD4}" srcOrd="0" destOrd="0" presId="urn:microsoft.com/office/officeart/2008/layout/HorizontalMultiLevelHierarchy"/>
    <dgm:cxn modelId="{43B191C4-FA05-4DE3-965C-0AF2BE7D9842}" type="presParOf" srcId="{2021CE29-8A7A-48C7-A05D-3D201DF4115E}" destId="{57174196-2D61-44CF-BD01-E66C72FCB5A0}" srcOrd="1" destOrd="0" presId="urn:microsoft.com/office/officeart/2008/layout/HorizontalMultiLevelHierarchy"/>
    <dgm:cxn modelId="{2E826989-C425-4B84-9629-28C6E052B848}" type="presParOf" srcId="{57591A00-4122-4F6E-82BA-BC25B9463EAF}" destId="{DDFCB7AF-9B0F-4699-9DA5-0004BA6C1842}" srcOrd="6" destOrd="0" presId="urn:microsoft.com/office/officeart/2008/layout/HorizontalMultiLevelHierarchy"/>
    <dgm:cxn modelId="{7A8ADE1C-0E2A-4C3F-B0E6-F38476B2859D}" type="presParOf" srcId="{DDFCB7AF-9B0F-4699-9DA5-0004BA6C1842}" destId="{94825D58-6B67-44BD-89E8-ED10186F95CC}" srcOrd="0" destOrd="0" presId="urn:microsoft.com/office/officeart/2008/layout/HorizontalMultiLevelHierarchy"/>
    <dgm:cxn modelId="{DDA3648F-FE5C-4183-B4B9-4FD65AE26A91}" type="presParOf" srcId="{57591A00-4122-4F6E-82BA-BC25B9463EAF}" destId="{31093382-6A89-40D5-ABEC-5E7387382DD3}" srcOrd="7" destOrd="0" presId="urn:microsoft.com/office/officeart/2008/layout/HorizontalMultiLevelHierarchy"/>
    <dgm:cxn modelId="{77FEC1BD-1B71-4255-98F8-2AED929BAC66}" type="presParOf" srcId="{31093382-6A89-40D5-ABEC-5E7387382DD3}" destId="{98692FB1-60DD-4E0C-9AE3-86CA5C3767BF}" srcOrd="0" destOrd="0" presId="urn:microsoft.com/office/officeart/2008/layout/HorizontalMultiLevelHierarchy"/>
    <dgm:cxn modelId="{FF1D9490-4F3B-4D12-B701-878C1FA3AA05}" type="presParOf" srcId="{31093382-6A89-40D5-ABEC-5E7387382DD3}" destId="{25D00354-778A-438F-8535-836F73582D1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AEFC2-B29D-4E5C-A453-EBA91883C582}" type="doc">
      <dgm:prSet loTypeId="urn:microsoft.com/office/officeart/2005/8/layout/cycle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8EFB42B-BCBA-4EFB-9B1E-A6BFD8093909}">
      <dgm:prSet phldrT="[Текст]" custT="1"/>
      <dgm:spPr/>
      <dgm:t>
        <a:bodyPr/>
        <a:lstStyle/>
        <a:p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CB5F54-C561-4D68-8BE7-0F8F0EBBAD6B}" type="parTrans" cxnId="{C59CB8C5-0B26-41CB-8551-B32A98A06CE7}">
      <dgm:prSet/>
      <dgm:spPr/>
      <dgm:t>
        <a:bodyPr/>
        <a:lstStyle/>
        <a:p>
          <a:endParaRPr lang="ru-RU"/>
        </a:p>
      </dgm:t>
    </dgm:pt>
    <dgm:pt modelId="{986B93F8-4925-41AF-B506-B587F4D435B7}" type="sibTrans" cxnId="{C59CB8C5-0B26-41CB-8551-B32A98A06CE7}">
      <dgm:prSet/>
      <dgm:spPr/>
      <dgm:t>
        <a:bodyPr/>
        <a:lstStyle/>
        <a:p>
          <a:endParaRPr lang="ru-RU"/>
        </a:p>
      </dgm:t>
    </dgm:pt>
    <dgm:pt modelId="{6702B521-4B8F-4A9C-8F7B-B41CF6DD0539}">
      <dgm:prSet phldrT="[Текст]" custT="1"/>
      <dgm:spPr/>
      <dgm:t>
        <a:bodyPr/>
        <a:lstStyle/>
        <a:p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ст. 88 </a:t>
          </a:r>
          <a:r>
            <a:rPr lang="ru-RU" sz="1800" b="0">
              <a:latin typeface="Times New Roman" panose="02020603050405020304" pitchFamily="18" charset="0"/>
              <a:cs typeface="Times New Roman" panose="02020603050405020304" pitchFamily="18" charset="0"/>
            </a:rPr>
            <a:t>ФЗ от 21.11.2011 </a:t>
          </a:r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800" dirty="0"/>
        </a:p>
      </dgm:t>
    </dgm:pt>
    <dgm:pt modelId="{51F20152-2159-4DCF-B91C-81BFE22FDFF8}" type="parTrans" cxnId="{7BA480EC-399F-40F0-8F71-CDC1D4E8FDE6}">
      <dgm:prSet/>
      <dgm:spPr/>
      <dgm:t>
        <a:bodyPr/>
        <a:lstStyle/>
        <a:p>
          <a:endParaRPr lang="ru-RU"/>
        </a:p>
      </dgm:t>
    </dgm:pt>
    <dgm:pt modelId="{525CAB01-0B62-4E0F-B72E-34873A5DA0D7}" type="sibTrans" cxnId="{7BA480EC-399F-40F0-8F71-CDC1D4E8FDE6}">
      <dgm:prSet/>
      <dgm:spPr/>
      <dgm:t>
        <a:bodyPr/>
        <a:lstStyle/>
        <a:p>
          <a:endParaRPr lang="ru-RU"/>
        </a:p>
      </dgm:t>
    </dgm:pt>
    <dgm:pt modelId="{63E82A72-4259-450C-9871-E33B950440AF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ст. 87 ФЗ от 21.11.2011 №323-ФЗ</a:t>
          </a:r>
          <a:endParaRPr lang="ru-RU" sz="1800" dirty="0"/>
        </a:p>
      </dgm:t>
    </dgm:pt>
    <dgm:pt modelId="{16DFA4A4-6A2F-489C-BDF1-C32AB515261D}" type="parTrans" cxnId="{349C0FE6-5776-4742-AEB7-DBBB2A6B7FB9}">
      <dgm:prSet/>
      <dgm:spPr/>
      <dgm:t>
        <a:bodyPr/>
        <a:lstStyle/>
        <a:p>
          <a:endParaRPr lang="ru-RU"/>
        </a:p>
      </dgm:t>
    </dgm:pt>
    <dgm:pt modelId="{5BE34092-75B8-442B-B88B-2F3F5302DB52}" type="sibTrans" cxnId="{349C0FE6-5776-4742-AEB7-DBBB2A6B7FB9}">
      <dgm:prSet/>
      <dgm:spPr/>
      <dgm:t>
        <a:bodyPr/>
        <a:lstStyle/>
        <a:p>
          <a:endParaRPr lang="ru-RU"/>
        </a:p>
      </dgm:t>
    </dgm:pt>
    <dgm:pt modelId="{BB80B1A3-78F7-4B94-8213-3276639321D7}">
      <dgm:prSet phldrT="[Текст]" custT="1"/>
      <dgm:spPr/>
      <dgm:t>
        <a:bodyPr/>
        <a:lstStyle/>
        <a:p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660CE-C26A-4265-AFAA-24951E22B58C}" type="parTrans" cxnId="{92810DE0-64D4-4948-9E0A-8422AAF7B9DA}">
      <dgm:prSet/>
      <dgm:spPr/>
      <dgm:t>
        <a:bodyPr/>
        <a:lstStyle/>
        <a:p>
          <a:endParaRPr lang="ru-RU"/>
        </a:p>
      </dgm:t>
    </dgm:pt>
    <dgm:pt modelId="{E0E0C60F-C720-4923-A79C-CDC0C75B51B4}" type="sibTrans" cxnId="{92810DE0-64D4-4948-9E0A-8422AAF7B9DA}">
      <dgm:prSet/>
      <dgm:spPr/>
      <dgm:t>
        <a:bodyPr/>
        <a:lstStyle/>
        <a:p>
          <a:endParaRPr lang="ru-RU"/>
        </a:p>
      </dgm:t>
    </dgm:pt>
    <dgm:pt modelId="{CBAC1440-DF36-4963-AC72-8C53C3A4B8F4}">
      <dgm:prSet phldrT="[Текст]" custT="1"/>
      <dgm:spPr/>
      <dgm:t>
        <a:bodyPr/>
        <a:lstStyle/>
        <a:p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ст. 90 ФЗ </a:t>
          </a:r>
          <a:r>
            <a:rPr lang="ru-RU" sz="1700" b="0" dirty="0">
              <a:latin typeface="Times New Roman" panose="02020603050405020304" pitchFamily="18" charset="0"/>
              <a:cs typeface="Times New Roman" panose="02020603050405020304" pitchFamily="18" charset="0"/>
            </a:rPr>
            <a:t>от 21.11.2011 </a:t>
          </a:r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700" dirty="0"/>
        </a:p>
      </dgm:t>
    </dgm:pt>
    <dgm:pt modelId="{F423E8FA-10AE-4BE4-8644-ED9684FBE3D5}" type="parTrans" cxnId="{B95E2474-CD9A-41CB-914E-9B5736E881C7}">
      <dgm:prSet/>
      <dgm:spPr/>
      <dgm:t>
        <a:bodyPr/>
        <a:lstStyle/>
        <a:p>
          <a:endParaRPr lang="ru-RU"/>
        </a:p>
      </dgm:t>
    </dgm:pt>
    <dgm:pt modelId="{3876C685-0435-4E57-9C63-A6447484FA95}" type="sibTrans" cxnId="{B95E2474-CD9A-41CB-914E-9B5736E881C7}">
      <dgm:prSet/>
      <dgm:spPr/>
      <dgm:t>
        <a:bodyPr/>
        <a:lstStyle/>
        <a:p>
          <a:endParaRPr lang="ru-RU"/>
        </a:p>
      </dgm:t>
    </dgm:pt>
    <dgm:pt modelId="{3587A945-F7E9-4985-9F34-7A577DBF285D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r"/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6FBB8-C152-46CA-9AC7-633B7543BACD}" type="parTrans" cxnId="{09F55C5B-AE7E-4E1D-817D-D45B0C9B57A7}">
      <dgm:prSet/>
      <dgm:spPr/>
      <dgm:t>
        <a:bodyPr/>
        <a:lstStyle/>
        <a:p>
          <a:endParaRPr lang="ru-RU"/>
        </a:p>
      </dgm:t>
    </dgm:pt>
    <dgm:pt modelId="{60115D13-892B-40D1-B1DC-F2BAAE40D8AC}" type="sibTrans" cxnId="{09F55C5B-AE7E-4E1D-817D-D45B0C9B57A7}">
      <dgm:prSet/>
      <dgm:spPr/>
      <dgm:t>
        <a:bodyPr/>
        <a:lstStyle/>
        <a:p>
          <a:endParaRPr lang="ru-RU"/>
        </a:p>
      </dgm:t>
    </dgm:pt>
    <dgm:pt modelId="{3BDEBC4E-E0A3-4247-805D-158FD18E5631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ст. 89 ФЗ </a:t>
          </a:r>
          <a:r>
            <a:rPr lang="ru-RU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от </a:t>
          </a:r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21.11.2011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800" dirty="0"/>
        </a:p>
      </dgm:t>
    </dgm:pt>
    <dgm:pt modelId="{8E1B809C-EC63-4BE9-93AA-7B8980BCB8CF}" type="parTrans" cxnId="{5EDF5757-2737-4431-8091-F3F262980B76}">
      <dgm:prSet/>
      <dgm:spPr/>
      <dgm:t>
        <a:bodyPr/>
        <a:lstStyle/>
        <a:p>
          <a:endParaRPr lang="ru-RU"/>
        </a:p>
      </dgm:t>
    </dgm:pt>
    <dgm:pt modelId="{45DED9C3-6E9E-4352-B0DE-530185BBE97B}" type="sibTrans" cxnId="{5EDF5757-2737-4431-8091-F3F262980B76}">
      <dgm:prSet/>
      <dgm:spPr/>
      <dgm:t>
        <a:bodyPr/>
        <a:lstStyle/>
        <a:p>
          <a:endParaRPr lang="ru-RU"/>
        </a:p>
      </dgm:t>
    </dgm:pt>
    <dgm:pt modelId="{EEF948B3-CC30-4354-A83E-6360A5EBD32B}">
      <dgm:prSet phldrT="[Текст]" custT="1"/>
      <dgm:spPr/>
      <dgm:t>
        <a:bodyPr/>
        <a:lstStyle/>
        <a:p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ПП РФ от 12.11.2012 №1152</a:t>
          </a:r>
          <a:endParaRPr lang="ru-RU" sz="1800" dirty="0"/>
        </a:p>
      </dgm:t>
    </dgm:pt>
    <dgm:pt modelId="{ED19E680-3466-404A-8E7D-5156C6EF1250}" type="parTrans" cxnId="{434FE635-67DB-4470-9ACB-9BD40449E901}">
      <dgm:prSet/>
      <dgm:spPr/>
      <dgm:t>
        <a:bodyPr/>
        <a:lstStyle/>
        <a:p>
          <a:endParaRPr lang="ru-RU"/>
        </a:p>
      </dgm:t>
    </dgm:pt>
    <dgm:pt modelId="{46AADE36-CB30-4AD9-AC3F-51654A375A47}" type="sibTrans" cxnId="{434FE635-67DB-4470-9ACB-9BD40449E901}">
      <dgm:prSet/>
      <dgm:spPr/>
      <dgm:t>
        <a:bodyPr/>
        <a:lstStyle/>
        <a:p>
          <a:endParaRPr lang="ru-RU"/>
        </a:p>
      </dgm:t>
    </dgm:pt>
    <dgm:pt modelId="{874C52CB-40C7-4DD7-81EF-CBA91D2EF49A}">
      <dgm:prSet phldrT="[Текст]" custT="1"/>
      <dgm:spPr/>
      <dgm:t>
        <a:bodyPr/>
        <a:lstStyle/>
        <a:p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Ст. 40 ФЗ </a:t>
          </a:r>
          <a:r>
            <a:rPr lang="ru-RU" sz="1800" b="0">
              <a:latin typeface="Times New Roman" panose="02020603050405020304" pitchFamily="18" charset="0"/>
              <a:cs typeface="Times New Roman" panose="02020603050405020304" pitchFamily="18" charset="0"/>
            </a:rPr>
            <a:t>от 29.11.2010 </a:t>
          </a:r>
          <a:r>
            <a:rPr lang="ru-RU" sz="1800" b="1">
              <a:latin typeface="Times New Roman" panose="02020603050405020304" pitchFamily="18" charset="0"/>
              <a:cs typeface="Times New Roman" panose="02020603050405020304" pitchFamily="18" charset="0"/>
            </a:rPr>
            <a:t>№326-ФЗ </a:t>
          </a:r>
          <a:endParaRPr lang="ru-RU" sz="1800" dirty="0"/>
        </a:p>
      </dgm:t>
    </dgm:pt>
    <dgm:pt modelId="{6837843C-86A1-437D-9FA9-456929F14DC8}" type="parTrans" cxnId="{2D8DBE89-1C40-44AC-987C-E6739101A13D}">
      <dgm:prSet/>
      <dgm:spPr/>
      <dgm:t>
        <a:bodyPr/>
        <a:lstStyle/>
        <a:p>
          <a:endParaRPr lang="ru-RU"/>
        </a:p>
      </dgm:t>
    </dgm:pt>
    <dgm:pt modelId="{85C55C0A-6644-4567-B694-4E8DFA96BBF6}" type="sibTrans" cxnId="{2D8DBE89-1C40-44AC-987C-E6739101A13D}">
      <dgm:prSet/>
      <dgm:spPr/>
      <dgm:t>
        <a:bodyPr/>
        <a:lstStyle/>
        <a:p>
          <a:endParaRPr lang="ru-RU"/>
        </a:p>
      </dgm:t>
    </dgm:pt>
    <dgm:pt modelId="{ECD7C403-0C3F-4D0C-B3E6-3297398DB56A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Минздрава </a:t>
          </a:r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России </a:t>
          </a:r>
          <a:r>
            <a:rPr lang="ru-RU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от 21.12.2012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№1340н</a:t>
          </a:r>
          <a:endParaRPr lang="ru-RU" sz="1800" dirty="0"/>
        </a:p>
      </dgm:t>
    </dgm:pt>
    <dgm:pt modelId="{B1BDBD49-00FA-4E0B-912E-AF62976BC4A0}" type="parTrans" cxnId="{81AB8B2E-528A-421A-80B7-7F474735DD7E}">
      <dgm:prSet/>
      <dgm:spPr/>
      <dgm:t>
        <a:bodyPr/>
        <a:lstStyle/>
        <a:p>
          <a:endParaRPr lang="ru-RU"/>
        </a:p>
      </dgm:t>
    </dgm:pt>
    <dgm:pt modelId="{7D629E44-86AC-4F52-9252-578723067F3C}" type="sibTrans" cxnId="{81AB8B2E-528A-421A-80B7-7F474735DD7E}">
      <dgm:prSet/>
      <dgm:spPr/>
      <dgm:t>
        <a:bodyPr/>
        <a:lstStyle/>
        <a:p>
          <a:endParaRPr lang="ru-RU"/>
        </a:p>
      </dgm:t>
    </dgm:pt>
    <dgm:pt modelId="{199074FF-FDB5-458F-9827-0C19CF3CF293}">
      <dgm:prSet/>
      <dgm:spPr/>
      <dgm:t>
        <a:bodyPr/>
        <a:lstStyle/>
        <a:p>
          <a:endParaRPr lang="ru-RU"/>
        </a:p>
      </dgm:t>
    </dgm:pt>
    <dgm:pt modelId="{B2538A69-B514-4662-8062-0B12D03C01C4}" type="parTrans" cxnId="{CA254251-26DE-446F-8EDF-88A4D7BDCEC6}">
      <dgm:prSet/>
      <dgm:spPr/>
      <dgm:t>
        <a:bodyPr/>
        <a:lstStyle/>
        <a:p>
          <a:endParaRPr lang="ru-RU"/>
        </a:p>
      </dgm:t>
    </dgm:pt>
    <dgm:pt modelId="{516D6E1C-7205-4CA3-BAB3-E78B7C22E8E2}" type="sibTrans" cxnId="{CA254251-26DE-446F-8EDF-88A4D7BDCEC6}">
      <dgm:prSet/>
      <dgm:spPr/>
      <dgm:t>
        <a:bodyPr/>
        <a:lstStyle/>
        <a:p>
          <a:endParaRPr lang="ru-RU"/>
        </a:p>
      </dgm:t>
    </dgm:pt>
    <dgm:pt modelId="{209EC3C6-008E-491A-883B-F6B24413D7F0}">
      <dgm:prSet phldrT="[Текст]" custT="1"/>
      <dgm:spPr/>
      <dgm:t>
        <a:bodyPr/>
        <a:lstStyle/>
        <a:p>
          <a:r>
            <a:rPr lang="ru-RU" sz="17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«и» п</a:t>
          </a:r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 </a:t>
          </a:r>
          <a:r>
            <a:rPr lang="ru-RU" sz="17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«б» п. 5 ПП </a:t>
          </a:r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РФ от 16.04.2012 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 </a:t>
          </a:r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291</a:t>
          </a:r>
          <a:endParaRPr lang="ru-RU" sz="1700" dirty="0"/>
        </a:p>
      </dgm:t>
    </dgm:pt>
    <dgm:pt modelId="{868F4EA4-59E2-4923-BA83-52274282C9EA}" type="parTrans" cxnId="{93C1A79A-B75D-4FE3-AD15-96CE4C1946D4}">
      <dgm:prSet/>
      <dgm:spPr/>
      <dgm:t>
        <a:bodyPr/>
        <a:lstStyle/>
        <a:p>
          <a:endParaRPr lang="ru-RU"/>
        </a:p>
      </dgm:t>
    </dgm:pt>
    <dgm:pt modelId="{03EB1435-B22B-430B-842C-EF1F2569BB57}" type="sibTrans" cxnId="{93C1A79A-B75D-4FE3-AD15-96CE4C1946D4}">
      <dgm:prSet/>
      <dgm:spPr/>
      <dgm:t>
        <a:bodyPr/>
        <a:lstStyle/>
        <a:p>
          <a:endParaRPr lang="ru-RU"/>
        </a:p>
      </dgm:t>
    </dgm:pt>
    <dgm:pt modelId="{7338428B-791C-4575-98E4-ECEF7735B5AC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FB3912F4-8601-4098-9302-19E2F89AB8D3}" type="sibTrans" cxnId="{12B067F9-72A9-486D-B332-43524730C1E2}">
      <dgm:prSet/>
      <dgm:spPr/>
      <dgm:t>
        <a:bodyPr/>
        <a:lstStyle/>
        <a:p>
          <a:endParaRPr lang="ru-RU"/>
        </a:p>
      </dgm:t>
    </dgm:pt>
    <dgm:pt modelId="{A6A2485A-B563-48E0-92D5-EC12820EB420}" type="parTrans" cxnId="{12B067F9-72A9-486D-B332-43524730C1E2}">
      <dgm:prSet/>
      <dgm:spPr/>
      <dgm:t>
        <a:bodyPr/>
        <a:lstStyle/>
        <a:p>
          <a:endParaRPr lang="ru-RU"/>
        </a:p>
      </dgm:t>
    </dgm:pt>
    <dgm:pt modelId="{F5CBC46F-48A1-4263-919F-0B08CB5042B3}">
      <dgm:prSet phldrT="[Текст]" custT="1"/>
      <dgm:spPr/>
      <dgm:t>
        <a:bodyPr/>
        <a:lstStyle/>
        <a:p>
          <a:endParaRPr lang="ru-RU" sz="1700" dirty="0"/>
        </a:p>
      </dgm:t>
    </dgm:pt>
    <dgm:pt modelId="{5DF78391-EC06-4988-B786-1D01A675E5AE}" type="parTrans" cxnId="{D77F048E-D5C7-4A2A-8856-E17D052DD8DF}">
      <dgm:prSet/>
      <dgm:spPr/>
      <dgm:t>
        <a:bodyPr/>
        <a:lstStyle/>
        <a:p>
          <a:endParaRPr lang="ru-RU"/>
        </a:p>
      </dgm:t>
    </dgm:pt>
    <dgm:pt modelId="{CEC0C335-5EA5-46D5-B346-D33FC4B43D42}" type="sibTrans" cxnId="{D77F048E-D5C7-4A2A-8856-E17D052DD8DF}">
      <dgm:prSet/>
      <dgm:spPr/>
      <dgm:t>
        <a:bodyPr/>
        <a:lstStyle/>
        <a:p>
          <a:endParaRPr lang="ru-RU"/>
        </a:p>
      </dgm:t>
    </dgm:pt>
    <dgm:pt modelId="{7666E81B-BE05-4004-95B2-38E77DE47165}">
      <dgm:prSet phldrT="[Текст]" custT="1"/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Минздрава России от 07.06.2019 N 381н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7B7C03-E7A3-4823-A979-E4FDB588F31F}" type="parTrans" cxnId="{3CA0AA43-EDCF-4F48-B3C5-D5CBADCF29B2}">
      <dgm:prSet/>
      <dgm:spPr/>
      <dgm:t>
        <a:bodyPr/>
        <a:lstStyle/>
        <a:p>
          <a:endParaRPr lang="ru-RU"/>
        </a:p>
      </dgm:t>
    </dgm:pt>
    <dgm:pt modelId="{91F54829-EC7A-43C1-8A04-1E2E0389C53C}" type="sibTrans" cxnId="{3CA0AA43-EDCF-4F48-B3C5-D5CBADCF29B2}">
      <dgm:prSet/>
      <dgm:spPr/>
      <dgm:t>
        <a:bodyPr/>
        <a:lstStyle/>
        <a:p>
          <a:endParaRPr lang="ru-RU"/>
        </a:p>
      </dgm:t>
    </dgm:pt>
    <dgm:pt modelId="{8A4FDF05-1230-4933-A05B-FB8FFF7A38F8}" type="pres">
      <dgm:prSet presAssocID="{926AEFC2-B29D-4E5C-A453-EBA91883C5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E0456-85A7-4E7F-B44B-56C64A935009}" type="pres">
      <dgm:prSet presAssocID="{926AEFC2-B29D-4E5C-A453-EBA91883C582}" presName="children" presStyleCnt="0"/>
      <dgm:spPr/>
    </dgm:pt>
    <dgm:pt modelId="{9AF9F60B-17BC-44AA-A9DD-1FE16019BF84}" type="pres">
      <dgm:prSet presAssocID="{926AEFC2-B29D-4E5C-A453-EBA91883C582}" presName="child1group" presStyleCnt="0"/>
      <dgm:spPr/>
    </dgm:pt>
    <dgm:pt modelId="{62D1DDDD-5177-4FA8-864A-221DA3B4F512}" type="pres">
      <dgm:prSet presAssocID="{926AEFC2-B29D-4E5C-A453-EBA91883C582}" presName="child1" presStyleLbl="bgAcc1" presStyleIdx="0" presStyleCnt="4" custLinFactNeighborX="-67948" custLinFactNeighborY="7745"/>
      <dgm:spPr/>
      <dgm:t>
        <a:bodyPr/>
        <a:lstStyle/>
        <a:p>
          <a:endParaRPr lang="ru-RU"/>
        </a:p>
      </dgm:t>
    </dgm:pt>
    <dgm:pt modelId="{85BD9CCB-C94A-4FAB-A6C7-1503C11C18EE}" type="pres">
      <dgm:prSet presAssocID="{926AEFC2-B29D-4E5C-A453-EBA91883C58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2462C-DFD6-4518-94B5-F1682F88F028}" type="pres">
      <dgm:prSet presAssocID="{926AEFC2-B29D-4E5C-A453-EBA91883C582}" presName="child2group" presStyleCnt="0"/>
      <dgm:spPr/>
    </dgm:pt>
    <dgm:pt modelId="{0AA11EC2-908D-40A9-A81C-7057CD8A7CAC}" type="pres">
      <dgm:prSet presAssocID="{926AEFC2-B29D-4E5C-A453-EBA91883C582}" presName="child2" presStyleLbl="bgAcc1" presStyleIdx="1" presStyleCnt="4" custLinFactNeighborX="69093" custLinFactNeighborY="18621"/>
      <dgm:spPr/>
      <dgm:t>
        <a:bodyPr/>
        <a:lstStyle/>
        <a:p>
          <a:endParaRPr lang="ru-RU"/>
        </a:p>
      </dgm:t>
    </dgm:pt>
    <dgm:pt modelId="{5BA4BF57-8439-4C25-ABC1-4719BA873BA1}" type="pres">
      <dgm:prSet presAssocID="{926AEFC2-B29D-4E5C-A453-EBA91883C58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A2061-6F84-443F-95C1-281BDF020557}" type="pres">
      <dgm:prSet presAssocID="{926AEFC2-B29D-4E5C-A453-EBA91883C582}" presName="child3group" presStyleCnt="0"/>
      <dgm:spPr/>
    </dgm:pt>
    <dgm:pt modelId="{9E234F7C-F37A-4C50-B5B4-FDD2645D6085}" type="pres">
      <dgm:prSet presAssocID="{926AEFC2-B29D-4E5C-A453-EBA91883C582}" presName="child3" presStyleLbl="bgAcc1" presStyleIdx="2" presStyleCnt="4" custScaleX="125432" custScaleY="199488" custLinFactNeighborX="82835" custLinFactNeighborY="-24366"/>
      <dgm:spPr/>
      <dgm:t>
        <a:bodyPr/>
        <a:lstStyle/>
        <a:p>
          <a:endParaRPr lang="ru-RU"/>
        </a:p>
      </dgm:t>
    </dgm:pt>
    <dgm:pt modelId="{42A66452-536E-4A57-AB33-D9E22BC564D3}" type="pres">
      <dgm:prSet presAssocID="{926AEFC2-B29D-4E5C-A453-EBA91883C58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B0F29-1854-4BF0-B94D-AB006360FDF1}" type="pres">
      <dgm:prSet presAssocID="{926AEFC2-B29D-4E5C-A453-EBA91883C582}" presName="child4group" presStyleCnt="0"/>
      <dgm:spPr/>
    </dgm:pt>
    <dgm:pt modelId="{7A3574C6-E80F-4E9C-8656-9AC4BE994DA7}" type="pres">
      <dgm:prSet presAssocID="{926AEFC2-B29D-4E5C-A453-EBA91883C582}" presName="child4" presStyleLbl="bgAcc1" presStyleIdx="3" presStyleCnt="4" custScaleX="164166" custScaleY="170918" custLinFactNeighborX="-68405" custLinFactNeighborY="-4385"/>
      <dgm:spPr/>
      <dgm:t>
        <a:bodyPr/>
        <a:lstStyle/>
        <a:p>
          <a:endParaRPr lang="ru-RU"/>
        </a:p>
      </dgm:t>
    </dgm:pt>
    <dgm:pt modelId="{DD3B1645-FC34-41BD-A084-FD8DABC08555}" type="pres">
      <dgm:prSet presAssocID="{926AEFC2-B29D-4E5C-A453-EBA91883C58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8CF4F-2F7A-41C3-A97D-343B9440F8A3}" type="pres">
      <dgm:prSet presAssocID="{926AEFC2-B29D-4E5C-A453-EBA91883C582}" presName="childPlaceholder" presStyleCnt="0"/>
      <dgm:spPr/>
    </dgm:pt>
    <dgm:pt modelId="{988BC078-88E9-4CF7-848C-953EDD6B8E34}" type="pres">
      <dgm:prSet presAssocID="{926AEFC2-B29D-4E5C-A453-EBA91883C582}" presName="circle" presStyleCnt="0"/>
      <dgm:spPr/>
    </dgm:pt>
    <dgm:pt modelId="{871039E1-51B9-46DF-98B5-33B657664DFD}" type="pres">
      <dgm:prSet presAssocID="{926AEFC2-B29D-4E5C-A453-EBA91883C582}" presName="quadrant1" presStyleLbl="node1" presStyleIdx="0" presStyleCnt="4" custScaleX="149837" custScaleY="106204" custLinFactNeighborX="-24485" custLinFactNeighborY="-148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65D49-112A-469F-9346-784F97F6121C}" type="pres">
      <dgm:prSet presAssocID="{926AEFC2-B29D-4E5C-A453-EBA91883C582}" presName="quadrant2" presStyleLbl="node1" presStyleIdx="1" presStyleCnt="4" custScaleX="141533" custScaleY="106828" custLinFactNeighborX="21173" custLinFactNeighborY="-14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AB8CC-6A31-4BE2-9185-8EB65F7A752A}" type="pres">
      <dgm:prSet presAssocID="{926AEFC2-B29D-4E5C-A453-EBA91883C582}" presName="quadrant3" presStyleLbl="node1" presStyleIdx="2" presStyleCnt="4" custScaleX="140397" custScaleY="104944" custLinFactNeighborX="20475" custLinFactNeighborY="-24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358B1-4DB5-4038-89EE-C33B673C637C}" type="pres">
      <dgm:prSet presAssocID="{926AEFC2-B29D-4E5C-A453-EBA91883C582}" presName="quadrant4" presStyleLbl="node1" presStyleIdx="3" presStyleCnt="4" custScaleX="146774" custScaleY="108549" custLinFactNeighborX="-22719" custLinFactNeighborY="-18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3716A-7775-446D-9060-23D06273EE13}" type="pres">
      <dgm:prSet presAssocID="{926AEFC2-B29D-4E5C-A453-EBA91883C582}" presName="quadrantPlaceholder" presStyleCnt="0"/>
      <dgm:spPr/>
    </dgm:pt>
    <dgm:pt modelId="{E8B84887-1E7B-4CB0-817F-EEE7F6688121}" type="pres">
      <dgm:prSet presAssocID="{926AEFC2-B29D-4E5C-A453-EBA91883C582}" presName="center1" presStyleLbl="fgShp" presStyleIdx="0" presStyleCnt="2"/>
      <dgm:spPr/>
    </dgm:pt>
    <dgm:pt modelId="{FEA678E7-EB54-4CCA-92B0-17BB95525655}" type="pres">
      <dgm:prSet presAssocID="{926AEFC2-B29D-4E5C-A453-EBA91883C582}" presName="center2" presStyleLbl="fgShp" presStyleIdx="1" presStyleCnt="2" custAng="819923" custScaleY="43812"/>
      <dgm:spPr/>
    </dgm:pt>
  </dgm:ptLst>
  <dgm:cxnLst>
    <dgm:cxn modelId="{12B067F9-72A9-486D-B332-43524730C1E2}" srcId="{926AEFC2-B29D-4E5C-A453-EBA91883C582}" destId="{7338428B-791C-4575-98E4-ECEF7735B5AC}" srcOrd="1" destOrd="0" parTransId="{A6A2485A-B563-48E0-92D5-EC12820EB420}" sibTransId="{FB3912F4-8601-4098-9302-19E2F89AB8D3}"/>
    <dgm:cxn modelId="{FAC61E13-F444-49AB-9236-AFCED39DDEC7}" type="presOf" srcId="{7666E81B-BE05-4004-95B2-38E77DE47165}" destId="{9E234F7C-F37A-4C50-B5B4-FDD2645D6085}" srcOrd="0" destOrd="2" presId="urn:microsoft.com/office/officeart/2005/8/layout/cycle4"/>
    <dgm:cxn modelId="{A5313977-C2C7-40FA-AD37-28CFE0A5E453}" type="presOf" srcId="{874C52CB-40C7-4DD7-81EF-CBA91D2EF49A}" destId="{5BA4BF57-8439-4C25-ABC1-4719BA873BA1}" srcOrd="1" destOrd="1" presId="urn:microsoft.com/office/officeart/2005/8/layout/cycle4"/>
    <dgm:cxn modelId="{869636B8-9624-45CE-AD10-22DDBDD7A75B}" type="presOf" srcId="{6702B521-4B8F-4A9C-8F7B-B41CF6DD0539}" destId="{85BD9CCB-C94A-4FAB-A6C7-1503C11C18EE}" srcOrd="1" destOrd="0" presId="urn:microsoft.com/office/officeart/2005/8/layout/cycle4"/>
    <dgm:cxn modelId="{6642F838-185E-4A73-BEC8-1F15D06967C6}" type="presOf" srcId="{F5CBC46F-48A1-4263-919F-0B08CB5042B3}" destId="{42A66452-536E-4A57-AB33-D9E22BC564D3}" srcOrd="1" destOrd="3" presId="urn:microsoft.com/office/officeart/2005/8/layout/cycle4"/>
    <dgm:cxn modelId="{434FE635-67DB-4470-9ACB-9BD40449E901}" srcId="{E8EFB42B-BCBA-4EFB-9B1E-A6BFD8093909}" destId="{EEF948B3-CC30-4354-A83E-6360A5EBD32B}" srcOrd="1" destOrd="0" parTransId="{ED19E680-3466-404A-8E7D-5156C6EF1250}" sibTransId="{46AADE36-CB30-4AD9-AC3F-51654A375A47}"/>
    <dgm:cxn modelId="{6EAF58FD-392C-4CC8-89AC-E97B40440D08}" type="presOf" srcId="{209EC3C6-008E-491A-883B-F6B24413D7F0}" destId="{9E234F7C-F37A-4C50-B5B4-FDD2645D6085}" srcOrd="0" destOrd="1" presId="urn:microsoft.com/office/officeart/2005/8/layout/cycle4"/>
    <dgm:cxn modelId="{38EE3701-F140-49CB-BD33-363F3B4354E7}" type="presOf" srcId="{CBAC1440-DF36-4963-AC72-8C53C3A4B8F4}" destId="{42A66452-536E-4A57-AB33-D9E22BC564D3}" srcOrd="1" destOrd="0" presId="urn:microsoft.com/office/officeart/2005/8/layout/cycle4"/>
    <dgm:cxn modelId="{5EDF5757-2737-4431-8091-F3F262980B76}" srcId="{3587A945-F7E9-4985-9F34-7A577DBF285D}" destId="{3BDEBC4E-E0A3-4247-805D-158FD18E5631}" srcOrd="0" destOrd="0" parTransId="{8E1B809C-EC63-4BE9-93AA-7B8980BCB8CF}" sibTransId="{45DED9C3-6E9E-4352-B0DE-530185BBE97B}"/>
    <dgm:cxn modelId="{245CB7D7-7946-4E84-8EDE-062384F7B373}" type="presOf" srcId="{BB80B1A3-78F7-4B94-8213-3276639321D7}" destId="{18EAB8CC-6A31-4BE2-9185-8EB65F7A752A}" srcOrd="0" destOrd="0" presId="urn:microsoft.com/office/officeart/2005/8/layout/cycle4"/>
    <dgm:cxn modelId="{92A59A7B-6B1E-4B6A-9A6F-873710280A2D}" type="presOf" srcId="{CBAC1440-DF36-4963-AC72-8C53C3A4B8F4}" destId="{9E234F7C-F37A-4C50-B5B4-FDD2645D6085}" srcOrd="0" destOrd="0" presId="urn:microsoft.com/office/officeart/2005/8/layout/cycle4"/>
    <dgm:cxn modelId="{7B9AADF8-2F5E-481B-8536-1CBD07DBC83C}" type="presOf" srcId="{209EC3C6-008E-491A-883B-F6B24413D7F0}" destId="{42A66452-536E-4A57-AB33-D9E22BC564D3}" srcOrd="1" destOrd="1" presId="urn:microsoft.com/office/officeart/2005/8/layout/cycle4"/>
    <dgm:cxn modelId="{7BA480EC-399F-40F0-8F71-CDC1D4E8FDE6}" srcId="{E8EFB42B-BCBA-4EFB-9B1E-A6BFD8093909}" destId="{6702B521-4B8F-4A9C-8F7B-B41CF6DD0539}" srcOrd="0" destOrd="0" parTransId="{51F20152-2159-4DCF-B91C-81BFE22FDFF8}" sibTransId="{525CAB01-0B62-4E0F-B72E-34873A5DA0D7}"/>
    <dgm:cxn modelId="{AF9BB31A-4E48-4E20-A385-1FFA28325735}" type="presOf" srcId="{6702B521-4B8F-4A9C-8F7B-B41CF6DD0539}" destId="{62D1DDDD-5177-4FA8-864A-221DA3B4F512}" srcOrd="0" destOrd="0" presId="urn:microsoft.com/office/officeart/2005/8/layout/cycle4"/>
    <dgm:cxn modelId="{28EBE547-624B-4F9A-A0A0-FFE5F6A05505}" type="presOf" srcId="{874C52CB-40C7-4DD7-81EF-CBA91D2EF49A}" destId="{0AA11EC2-908D-40A9-A81C-7057CD8A7CAC}" srcOrd="0" destOrd="1" presId="urn:microsoft.com/office/officeart/2005/8/layout/cycle4"/>
    <dgm:cxn modelId="{13A34E30-BEBB-4EF8-91FF-0D79AEDCE657}" type="presOf" srcId="{7666E81B-BE05-4004-95B2-38E77DE47165}" destId="{42A66452-536E-4A57-AB33-D9E22BC564D3}" srcOrd="1" destOrd="2" presId="urn:microsoft.com/office/officeart/2005/8/layout/cycle4"/>
    <dgm:cxn modelId="{349C0FE6-5776-4742-AEB7-DBBB2A6B7FB9}" srcId="{7338428B-791C-4575-98E4-ECEF7735B5AC}" destId="{63E82A72-4259-450C-9871-E33B950440AF}" srcOrd="0" destOrd="0" parTransId="{16DFA4A4-6A2F-489C-BDF1-C32AB515261D}" sibTransId="{5BE34092-75B8-442B-B88B-2F3F5302DB52}"/>
    <dgm:cxn modelId="{A89771A7-D594-4F61-A1BE-1C5E3D6534A1}" type="presOf" srcId="{3BDEBC4E-E0A3-4247-805D-158FD18E5631}" destId="{7A3574C6-E80F-4E9C-8656-9AC4BE994DA7}" srcOrd="0" destOrd="0" presId="urn:microsoft.com/office/officeart/2005/8/layout/cycle4"/>
    <dgm:cxn modelId="{D77F048E-D5C7-4A2A-8856-E17D052DD8DF}" srcId="{BB80B1A3-78F7-4B94-8213-3276639321D7}" destId="{F5CBC46F-48A1-4263-919F-0B08CB5042B3}" srcOrd="3" destOrd="0" parTransId="{5DF78391-EC06-4988-B786-1D01A675E5AE}" sibTransId="{CEC0C335-5EA5-46D5-B346-D33FC4B43D42}"/>
    <dgm:cxn modelId="{81AB8B2E-528A-421A-80B7-7F474735DD7E}" srcId="{3587A945-F7E9-4985-9F34-7A577DBF285D}" destId="{ECD7C403-0C3F-4D0C-B3E6-3297398DB56A}" srcOrd="1" destOrd="0" parTransId="{B1BDBD49-00FA-4E0B-912E-AF62976BC4A0}" sibTransId="{7D629E44-86AC-4F52-9252-578723067F3C}"/>
    <dgm:cxn modelId="{D0BEDAB4-B677-4818-ACA8-FDB1E0E2429D}" type="presOf" srcId="{ECD7C403-0C3F-4D0C-B3E6-3297398DB56A}" destId="{7A3574C6-E80F-4E9C-8656-9AC4BE994DA7}" srcOrd="0" destOrd="1" presId="urn:microsoft.com/office/officeart/2005/8/layout/cycle4"/>
    <dgm:cxn modelId="{B95E2474-CD9A-41CB-914E-9B5736E881C7}" srcId="{BB80B1A3-78F7-4B94-8213-3276639321D7}" destId="{CBAC1440-DF36-4963-AC72-8C53C3A4B8F4}" srcOrd="0" destOrd="0" parTransId="{F423E8FA-10AE-4BE4-8644-ED9684FBE3D5}" sibTransId="{3876C685-0435-4E57-9C63-A6447484FA95}"/>
    <dgm:cxn modelId="{93C1A79A-B75D-4FE3-AD15-96CE4C1946D4}" srcId="{BB80B1A3-78F7-4B94-8213-3276639321D7}" destId="{209EC3C6-008E-491A-883B-F6B24413D7F0}" srcOrd="1" destOrd="0" parTransId="{868F4EA4-59E2-4923-BA83-52274282C9EA}" sibTransId="{03EB1435-B22B-430B-842C-EF1F2569BB57}"/>
    <dgm:cxn modelId="{A84876C9-08B1-4EF6-8B0E-74A9A1F3B51D}" type="presOf" srcId="{7338428B-791C-4575-98E4-ECEF7735B5AC}" destId="{A5565D49-112A-469F-9346-784F97F6121C}" srcOrd="0" destOrd="0" presId="urn:microsoft.com/office/officeart/2005/8/layout/cycle4"/>
    <dgm:cxn modelId="{D5A6BBEF-8305-48BE-A05D-74256C803432}" type="presOf" srcId="{EEF948B3-CC30-4354-A83E-6360A5EBD32B}" destId="{85BD9CCB-C94A-4FAB-A6C7-1503C11C18EE}" srcOrd="1" destOrd="1" presId="urn:microsoft.com/office/officeart/2005/8/layout/cycle4"/>
    <dgm:cxn modelId="{3CA0AA43-EDCF-4F48-B3C5-D5CBADCF29B2}" srcId="{BB80B1A3-78F7-4B94-8213-3276639321D7}" destId="{7666E81B-BE05-4004-95B2-38E77DE47165}" srcOrd="2" destOrd="0" parTransId="{C37B7C03-E7A3-4823-A979-E4FDB588F31F}" sibTransId="{91F54829-EC7A-43C1-8A04-1E2E0389C53C}"/>
    <dgm:cxn modelId="{CA254251-26DE-446F-8EDF-88A4D7BDCEC6}" srcId="{926AEFC2-B29D-4E5C-A453-EBA91883C582}" destId="{199074FF-FDB5-458F-9827-0C19CF3CF293}" srcOrd="4" destOrd="0" parTransId="{B2538A69-B514-4662-8062-0B12D03C01C4}" sibTransId="{516D6E1C-7205-4CA3-BAB3-E78B7C22E8E2}"/>
    <dgm:cxn modelId="{09F55C5B-AE7E-4E1D-817D-D45B0C9B57A7}" srcId="{926AEFC2-B29D-4E5C-A453-EBA91883C582}" destId="{3587A945-F7E9-4985-9F34-7A577DBF285D}" srcOrd="3" destOrd="0" parTransId="{1C46FBB8-C152-46CA-9AC7-633B7543BACD}" sibTransId="{60115D13-892B-40D1-B1DC-F2BAAE40D8AC}"/>
    <dgm:cxn modelId="{2D8DBE89-1C40-44AC-987C-E6739101A13D}" srcId="{7338428B-791C-4575-98E4-ECEF7735B5AC}" destId="{874C52CB-40C7-4DD7-81EF-CBA91D2EF49A}" srcOrd="1" destOrd="0" parTransId="{6837843C-86A1-437D-9FA9-456929F14DC8}" sibTransId="{85C55C0A-6644-4567-B694-4E8DFA96BBF6}"/>
    <dgm:cxn modelId="{C59CB8C5-0B26-41CB-8551-B32A98A06CE7}" srcId="{926AEFC2-B29D-4E5C-A453-EBA91883C582}" destId="{E8EFB42B-BCBA-4EFB-9B1E-A6BFD8093909}" srcOrd="0" destOrd="0" parTransId="{81CB5F54-C561-4D68-8BE7-0F8F0EBBAD6B}" sibTransId="{986B93F8-4925-41AF-B506-B587F4D435B7}"/>
    <dgm:cxn modelId="{92810DE0-64D4-4948-9E0A-8422AAF7B9DA}" srcId="{926AEFC2-B29D-4E5C-A453-EBA91883C582}" destId="{BB80B1A3-78F7-4B94-8213-3276639321D7}" srcOrd="2" destOrd="0" parTransId="{0C5660CE-C26A-4265-AFAA-24951E22B58C}" sibTransId="{E0E0C60F-C720-4923-A79C-CDC0C75B51B4}"/>
    <dgm:cxn modelId="{92EF098B-06B0-414D-A3DB-E136826D774D}" type="presOf" srcId="{F5CBC46F-48A1-4263-919F-0B08CB5042B3}" destId="{9E234F7C-F37A-4C50-B5B4-FDD2645D6085}" srcOrd="0" destOrd="3" presId="urn:microsoft.com/office/officeart/2005/8/layout/cycle4"/>
    <dgm:cxn modelId="{6AD20132-73AC-447B-B088-8B2B21416F3E}" type="presOf" srcId="{63E82A72-4259-450C-9871-E33B950440AF}" destId="{5BA4BF57-8439-4C25-ABC1-4719BA873BA1}" srcOrd="1" destOrd="0" presId="urn:microsoft.com/office/officeart/2005/8/layout/cycle4"/>
    <dgm:cxn modelId="{ED18470C-9472-46B4-8432-0ADB5DF5BDF2}" type="presOf" srcId="{E8EFB42B-BCBA-4EFB-9B1E-A6BFD8093909}" destId="{871039E1-51B9-46DF-98B5-33B657664DFD}" srcOrd="0" destOrd="0" presId="urn:microsoft.com/office/officeart/2005/8/layout/cycle4"/>
    <dgm:cxn modelId="{97CB5AF2-60E4-459C-9CCE-4D898CF9EC4D}" type="presOf" srcId="{ECD7C403-0C3F-4D0C-B3E6-3297398DB56A}" destId="{DD3B1645-FC34-41BD-A084-FD8DABC08555}" srcOrd="1" destOrd="1" presId="urn:microsoft.com/office/officeart/2005/8/layout/cycle4"/>
    <dgm:cxn modelId="{6A237541-CB47-4122-9377-CDFDDB9ECBB6}" type="presOf" srcId="{63E82A72-4259-450C-9871-E33B950440AF}" destId="{0AA11EC2-908D-40A9-A81C-7057CD8A7CAC}" srcOrd="0" destOrd="0" presId="urn:microsoft.com/office/officeart/2005/8/layout/cycle4"/>
    <dgm:cxn modelId="{1E8A7913-9E26-44CB-BF27-540432DB720B}" type="presOf" srcId="{EEF948B3-CC30-4354-A83E-6360A5EBD32B}" destId="{62D1DDDD-5177-4FA8-864A-221DA3B4F512}" srcOrd="0" destOrd="1" presId="urn:microsoft.com/office/officeart/2005/8/layout/cycle4"/>
    <dgm:cxn modelId="{F7F713E4-F3C7-449F-BAF2-B9C2BC3D9D2C}" type="presOf" srcId="{3BDEBC4E-E0A3-4247-805D-158FD18E5631}" destId="{DD3B1645-FC34-41BD-A084-FD8DABC08555}" srcOrd="1" destOrd="0" presId="urn:microsoft.com/office/officeart/2005/8/layout/cycle4"/>
    <dgm:cxn modelId="{7A98A4B5-9843-40C2-B36D-E96E9855E8B9}" type="presOf" srcId="{926AEFC2-B29D-4E5C-A453-EBA91883C582}" destId="{8A4FDF05-1230-4933-A05B-FB8FFF7A38F8}" srcOrd="0" destOrd="0" presId="urn:microsoft.com/office/officeart/2005/8/layout/cycle4"/>
    <dgm:cxn modelId="{EF3AA70A-AFA9-4CCC-BC2B-A34BDB22F878}" type="presOf" srcId="{3587A945-F7E9-4985-9F34-7A577DBF285D}" destId="{46E358B1-4DB5-4038-89EE-C33B673C637C}" srcOrd="0" destOrd="0" presId="urn:microsoft.com/office/officeart/2005/8/layout/cycle4"/>
    <dgm:cxn modelId="{AEDE580C-8DD9-4BF9-B471-DCB26EDA47BB}" type="presParOf" srcId="{8A4FDF05-1230-4933-A05B-FB8FFF7A38F8}" destId="{8DFE0456-85A7-4E7F-B44B-56C64A935009}" srcOrd="0" destOrd="0" presId="urn:microsoft.com/office/officeart/2005/8/layout/cycle4"/>
    <dgm:cxn modelId="{BCF0796E-0E38-4C47-8EB5-E8238CA133BC}" type="presParOf" srcId="{8DFE0456-85A7-4E7F-B44B-56C64A935009}" destId="{9AF9F60B-17BC-44AA-A9DD-1FE16019BF84}" srcOrd="0" destOrd="0" presId="urn:microsoft.com/office/officeart/2005/8/layout/cycle4"/>
    <dgm:cxn modelId="{BDE1C173-2F73-47D0-BE26-D9B7981765F2}" type="presParOf" srcId="{9AF9F60B-17BC-44AA-A9DD-1FE16019BF84}" destId="{62D1DDDD-5177-4FA8-864A-221DA3B4F512}" srcOrd="0" destOrd="0" presId="urn:microsoft.com/office/officeart/2005/8/layout/cycle4"/>
    <dgm:cxn modelId="{8C81521D-3A93-481E-B51D-85BB650F2362}" type="presParOf" srcId="{9AF9F60B-17BC-44AA-A9DD-1FE16019BF84}" destId="{85BD9CCB-C94A-4FAB-A6C7-1503C11C18EE}" srcOrd="1" destOrd="0" presId="urn:microsoft.com/office/officeart/2005/8/layout/cycle4"/>
    <dgm:cxn modelId="{2BC1FAD1-289E-41CF-A65D-41E2371D38A7}" type="presParOf" srcId="{8DFE0456-85A7-4E7F-B44B-56C64A935009}" destId="{E882462C-DFD6-4518-94B5-F1682F88F028}" srcOrd="1" destOrd="0" presId="urn:microsoft.com/office/officeart/2005/8/layout/cycle4"/>
    <dgm:cxn modelId="{4006AB17-6F91-4C9D-A25E-471D5466D41D}" type="presParOf" srcId="{E882462C-DFD6-4518-94B5-F1682F88F028}" destId="{0AA11EC2-908D-40A9-A81C-7057CD8A7CAC}" srcOrd="0" destOrd="0" presId="urn:microsoft.com/office/officeart/2005/8/layout/cycle4"/>
    <dgm:cxn modelId="{8F86A27B-1912-45F7-960B-B463A13AD3DB}" type="presParOf" srcId="{E882462C-DFD6-4518-94B5-F1682F88F028}" destId="{5BA4BF57-8439-4C25-ABC1-4719BA873BA1}" srcOrd="1" destOrd="0" presId="urn:microsoft.com/office/officeart/2005/8/layout/cycle4"/>
    <dgm:cxn modelId="{36A09812-CC04-4214-B194-75A36593461C}" type="presParOf" srcId="{8DFE0456-85A7-4E7F-B44B-56C64A935009}" destId="{644A2061-6F84-443F-95C1-281BDF020557}" srcOrd="2" destOrd="0" presId="urn:microsoft.com/office/officeart/2005/8/layout/cycle4"/>
    <dgm:cxn modelId="{CF4CBA10-3986-4FBF-91AB-ADD076F7BA01}" type="presParOf" srcId="{644A2061-6F84-443F-95C1-281BDF020557}" destId="{9E234F7C-F37A-4C50-B5B4-FDD2645D6085}" srcOrd="0" destOrd="0" presId="urn:microsoft.com/office/officeart/2005/8/layout/cycle4"/>
    <dgm:cxn modelId="{1DC8FEE3-73BB-498F-9406-3FBC16D40A08}" type="presParOf" srcId="{644A2061-6F84-443F-95C1-281BDF020557}" destId="{42A66452-536E-4A57-AB33-D9E22BC564D3}" srcOrd="1" destOrd="0" presId="urn:microsoft.com/office/officeart/2005/8/layout/cycle4"/>
    <dgm:cxn modelId="{D4EDB491-CE8A-4FFB-ADB0-C6923013562E}" type="presParOf" srcId="{8DFE0456-85A7-4E7F-B44B-56C64A935009}" destId="{3F0B0F29-1854-4BF0-B94D-AB006360FDF1}" srcOrd="3" destOrd="0" presId="urn:microsoft.com/office/officeart/2005/8/layout/cycle4"/>
    <dgm:cxn modelId="{D67A52EB-A77A-435E-8655-9AF5080CEBA6}" type="presParOf" srcId="{3F0B0F29-1854-4BF0-B94D-AB006360FDF1}" destId="{7A3574C6-E80F-4E9C-8656-9AC4BE994DA7}" srcOrd="0" destOrd="0" presId="urn:microsoft.com/office/officeart/2005/8/layout/cycle4"/>
    <dgm:cxn modelId="{1DE64E7A-A0DD-4080-9F39-69A2586083EC}" type="presParOf" srcId="{3F0B0F29-1854-4BF0-B94D-AB006360FDF1}" destId="{DD3B1645-FC34-41BD-A084-FD8DABC08555}" srcOrd="1" destOrd="0" presId="urn:microsoft.com/office/officeart/2005/8/layout/cycle4"/>
    <dgm:cxn modelId="{28BCD0D7-F88E-4EEE-A000-0E3258576312}" type="presParOf" srcId="{8DFE0456-85A7-4E7F-B44B-56C64A935009}" destId="{7B58CF4F-2F7A-41C3-A97D-343B9440F8A3}" srcOrd="4" destOrd="0" presId="urn:microsoft.com/office/officeart/2005/8/layout/cycle4"/>
    <dgm:cxn modelId="{E3CA7ADB-7E76-4D76-B1E1-949FEAE0F840}" type="presParOf" srcId="{8A4FDF05-1230-4933-A05B-FB8FFF7A38F8}" destId="{988BC078-88E9-4CF7-848C-953EDD6B8E34}" srcOrd="1" destOrd="0" presId="urn:microsoft.com/office/officeart/2005/8/layout/cycle4"/>
    <dgm:cxn modelId="{9C3F697B-B5A3-4E6D-B0F0-E20C421107AD}" type="presParOf" srcId="{988BC078-88E9-4CF7-848C-953EDD6B8E34}" destId="{871039E1-51B9-46DF-98B5-33B657664DFD}" srcOrd="0" destOrd="0" presId="urn:microsoft.com/office/officeart/2005/8/layout/cycle4"/>
    <dgm:cxn modelId="{8FB2626B-4552-4294-86E6-5CC93E3B722E}" type="presParOf" srcId="{988BC078-88E9-4CF7-848C-953EDD6B8E34}" destId="{A5565D49-112A-469F-9346-784F97F6121C}" srcOrd="1" destOrd="0" presId="urn:microsoft.com/office/officeart/2005/8/layout/cycle4"/>
    <dgm:cxn modelId="{7352CAAA-9B2D-418A-A000-46D134B9C028}" type="presParOf" srcId="{988BC078-88E9-4CF7-848C-953EDD6B8E34}" destId="{18EAB8CC-6A31-4BE2-9185-8EB65F7A752A}" srcOrd="2" destOrd="0" presId="urn:microsoft.com/office/officeart/2005/8/layout/cycle4"/>
    <dgm:cxn modelId="{FC5113CF-D9F7-4763-BEAA-DDF39707D484}" type="presParOf" srcId="{988BC078-88E9-4CF7-848C-953EDD6B8E34}" destId="{46E358B1-4DB5-4038-89EE-C33B673C637C}" srcOrd="3" destOrd="0" presId="urn:microsoft.com/office/officeart/2005/8/layout/cycle4"/>
    <dgm:cxn modelId="{126B1679-EEF1-41EB-BB02-CB25910ED6AA}" type="presParOf" srcId="{988BC078-88E9-4CF7-848C-953EDD6B8E34}" destId="{9F93716A-7775-446D-9060-23D06273EE13}" srcOrd="4" destOrd="0" presId="urn:microsoft.com/office/officeart/2005/8/layout/cycle4"/>
    <dgm:cxn modelId="{02D2523D-7034-4712-B82E-4DA2F3E359DD}" type="presParOf" srcId="{8A4FDF05-1230-4933-A05B-FB8FFF7A38F8}" destId="{E8B84887-1E7B-4CB0-817F-EEE7F6688121}" srcOrd="2" destOrd="0" presId="urn:microsoft.com/office/officeart/2005/8/layout/cycle4"/>
    <dgm:cxn modelId="{5D52D836-8E09-4278-AA00-0F154A725870}" type="presParOf" srcId="{8A4FDF05-1230-4933-A05B-FB8FFF7A38F8}" destId="{FEA678E7-EB54-4CCA-92B0-17BB9552565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2A8ADC-6124-42B6-B3FF-BAF502AAF5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1B7E34-514C-49B2-88B6-F927055AE32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Нарушения требований к </a:t>
          </a:r>
          <a:r>
            <a:rPr lang="ru-RU" altLang="ru-RU" sz="1800" b="1" u="sng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организации деятельности МО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(их структурных подразделений, мед. работников)</a:t>
          </a:r>
          <a:endParaRPr lang="ru-RU" sz="1800" b="1" kern="1200" dirty="0">
            <a:solidFill>
              <a:schemeClr val="dk1"/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8367FCB-1C98-49D7-AAEA-A6D026BB4D41}" type="sibTrans" cxnId="{5CB78050-FC26-43F0-AB8D-1DEC8D24C696}">
      <dgm:prSet/>
      <dgm:spPr/>
      <dgm:t>
        <a:bodyPr/>
        <a:lstStyle/>
        <a:p>
          <a:endParaRPr lang="ru-RU"/>
        </a:p>
      </dgm:t>
    </dgm:pt>
    <dgm:pt modelId="{B11D6451-E983-407D-BC0E-0BA7A03C5DCD}" type="parTrans" cxnId="{5CB78050-FC26-43F0-AB8D-1DEC8D24C696}">
      <dgm:prSet/>
      <dgm:spPr/>
      <dgm:t>
        <a:bodyPr/>
        <a:lstStyle/>
        <a:p>
          <a:endParaRPr lang="ru-RU"/>
        </a:p>
      </dgm:t>
    </dgm:pt>
    <dgm:pt modelId="{675D65B8-50E9-409B-9E66-0555C9979ED8}" type="pres">
      <dgm:prSet presAssocID="{F42A8ADC-6124-42B6-B3FF-BAF502AAF5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29CF5C-5244-4B64-8F80-614EE82F1F5E}" type="pres">
      <dgm:prSet presAssocID="{6E1B7E34-514C-49B2-88B6-F927055AE32F}" presName="linNode" presStyleCnt="0"/>
      <dgm:spPr/>
    </dgm:pt>
    <dgm:pt modelId="{0BCD3584-4A35-45B6-A492-22D944D0A99F}" type="pres">
      <dgm:prSet presAssocID="{6E1B7E34-514C-49B2-88B6-F927055AE32F}" presName="parentText" presStyleLbl="node1" presStyleIdx="0" presStyleCnt="1" custScaleX="277778" custLinFactNeighborX="-10766" custLinFactNeighborY="323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6F9D4-5B83-4BA6-890F-F76F982B12C7}" type="presOf" srcId="{F42A8ADC-6124-42B6-B3FF-BAF502AAF527}" destId="{675D65B8-50E9-409B-9E66-0555C9979ED8}" srcOrd="0" destOrd="0" presId="urn:microsoft.com/office/officeart/2005/8/layout/vList5"/>
    <dgm:cxn modelId="{5CB78050-FC26-43F0-AB8D-1DEC8D24C696}" srcId="{F42A8ADC-6124-42B6-B3FF-BAF502AAF527}" destId="{6E1B7E34-514C-49B2-88B6-F927055AE32F}" srcOrd="0" destOrd="0" parTransId="{B11D6451-E983-407D-BC0E-0BA7A03C5DCD}" sibTransId="{18367FCB-1C98-49D7-AAEA-A6D026BB4D41}"/>
    <dgm:cxn modelId="{55B149A0-1481-4C6A-9529-3E01C18E0E4A}" type="presOf" srcId="{6E1B7E34-514C-49B2-88B6-F927055AE32F}" destId="{0BCD3584-4A35-45B6-A492-22D944D0A99F}" srcOrd="0" destOrd="0" presId="urn:microsoft.com/office/officeart/2005/8/layout/vList5"/>
    <dgm:cxn modelId="{8A266179-AB79-4153-B959-49766691D716}" type="presParOf" srcId="{675D65B8-50E9-409B-9E66-0555C9979ED8}" destId="{6129CF5C-5244-4B64-8F80-614EE82F1F5E}" srcOrd="0" destOrd="0" presId="urn:microsoft.com/office/officeart/2005/8/layout/vList5"/>
    <dgm:cxn modelId="{A58BFB5E-2C35-4F69-AF1A-0D0F7082860A}" type="presParOf" srcId="{6129CF5C-5244-4B64-8F80-614EE82F1F5E}" destId="{0BCD3584-4A35-45B6-A492-22D944D0A99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CB7AF-9B0F-4699-9DA5-0004BA6C1842}">
      <dsp:nvSpPr>
        <dsp:cNvPr id="0" name=""/>
        <dsp:cNvSpPr/>
      </dsp:nvSpPr>
      <dsp:spPr>
        <a:xfrm>
          <a:off x="2482851" y="2709333"/>
          <a:ext cx="609491" cy="2192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4745" y="0"/>
              </a:lnTo>
              <a:lnTo>
                <a:pt x="304745" y="2192035"/>
              </a:lnTo>
              <a:lnTo>
                <a:pt x="609491" y="21920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730717" y="3748471"/>
        <a:ext cx="113759" cy="113759"/>
      </dsp:txXfrm>
    </dsp:sp>
    <dsp:sp modelId="{6F0C8013-FF28-4334-93F0-55A30C9F2845}">
      <dsp:nvSpPr>
        <dsp:cNvPr id="0" name=""/>
        <dsp:cNvSpPr/>
      </dsp:nvSpPr>
      <dsp:spPr>
        <a:xfrm>
          <a:off x="2482851" y="2709333"/>
          <a:ext cx="596776" cy="923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388" y="0"/>
              </a:lnTo>
              <a:lnTo>
                <a:pt x="298388" y="923928"/>
              </a:lnTo>
              <a:lnTo>
                <a:pt x="596776" y="9239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53742" y="3143800"/>
        <a:ext cx="54995" cy="54995"/>
      </dsp:txXfrm>
    </dsp:sp>
    <dsp:sp modelId="{264D0FB7-3A83-49A3-8D4C-8BE5D03EBF69}">
      <dsp:nvSpPr>
        <dsp:cNvPr id="0" name=""/>
        <dsp:cNvSpPr/>
      </dsp:nvSpPr>
      <dsp:spPr>
        <a:xfrm>
          <a:off x="2482851" y="2351352"/>
          <a:ext cx="596776" cy="357981"/>
        </a:xfrm>
        <a:custGeom>
          <a:avLst/>
          <a:gdLst/>
          <a:ahLst/>
          <a:cxnLst/>
          <a:rect l="0" t="0" r="0" b="0"/>
          <a:pathLst>
            <a:path>
              <a:moveTo>
                <a:pt x="0" y="357981"/>
              </a:moveTo>
              <a:lnTo>
                <a:pt x="298388" y="357981"/>
              </a:lnTo>
              <a:lnTo>
                <a:pt x="298388" y="0"/>
              </a:lnTo>
              <a:lnTo>
                <a:pt x="59677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63841" y="2512945"/>
        <a:ext cx="34795" cy="34795"/>
      </dsp:txXfrm>
    </dsp:sp>
    <dsp:sp modelId="{F953AC18-8A52-441E-845F-C843679AF629}">
      <dsp:nvSpPr>
        <dsp:cNvPr id="0" name=""/>
        <dsp:cNvSpPr/>
      </dsp:nvSpPr>
      <dsp:spPr>
        <a:xfrm>
          <a:off x="2482851" y="800272"/>
          <a:ext cx="596776" cy="1909061"/>
        </a:xfrm>
        <a:custGeom>
          <a:avLst/>
          <a:gdLst/>
          <a:ahLst/>
          <a:cxnLst/>
          <a:rect l="0" t="0" r="0" b="0"/>
          <a:pathLst>
            <a:path>
              <a:moveTo>
                <a:pt x="0" y="1909061"/>
              </a:moveTo>
              <a:lnTo>
                <a:pt x="298388" y="1909061"/>
              </a:lnTo>
              <a:lnTo>
                <a:pt x="298388" y="0"/>
              </a:lnTo>
              <a:lnTo>
                <a:pt x="59677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731235" y="1704798"/>
        <a:ext cx="100008" cy="100008"/>
      </dsp:txXfrm>
    </dsp:sp>
    <dsp:sp modelId="{257268FC-19D8-4D85-991B-FBD4312A27CD}">
      <dsp:nvSpPr>
        <dsp:cNvPr id="0" name=""/>
        <dsp:cNvSpPr/>
      </dsp:nvSpPr>
      <dsp:spPr>
        <a:xfrm rot="5400000" flipV="1">
          <a:off x="-589742" y="2335497"/>
          <a:ext cx="5397515" cy="747671"/>
        </a:xfrm>
        <a:prstGeom prst="rect">
          <a:avLst/>
        </a:prstGeom>
        <a:solidFill>
          <a:srgbClr val="FFFFCC"/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 помощь</a:t>
          </a:r>
        </a:p>
      </dsp:txBody>
      <dsp:txXfrm rot="10800000">
        <a:off x="-589742" y="2335497"/>
        <a:ext cx="5397515" cy="747671"/>
      </dsp:txXfrm>
    </dsp:sp>
    <dsp:sp modelId="{71A9D345-BA08-4262-B8BB-F9A7B7831AB5}">
      <dsp:nvSpPr>
        <dsp:cNvPr id="0" name=""/>
        <dsp:cNvSpPr/>
      </dsp:nvSpPr>
      <dsp:spPr>
        <a:xfrm>
          <a:off x="3079628" y="18337"/>
          <a:ext cx="3363731" cy="1563868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</a:t>
          </a:r>
          <a:r>
            <a:rPr lang="ru-RU" sz="19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положением об организации оказания медицинской помощи по видам медицинской помощи</a:t>
          </a:r>
          <a:endParaRPr lang="ru-RU" sz="1900" b="1" u="sng" kern="1200" dirty="0">
            <a:solidFill>
              <a:schemeClr val="tx1"/>
            </a:solidFill>
          </a:endParaRPr>
        </a:p>
      </dsp:txBody>
      <dsp:txXfrm>
        <a:off x="3079628" y="18337"/>
        <a:ext cx="3363731" cy="1563868"/>
      </dsp:txXfrm>
    </dsp:sp>
    <dsp:sp modelId="{057B34A6-8C9F-41C5-AE2C-89A05624772D}">
      <dsp:nvSpPr>
        <dsp:cNvPr id="0" name=""/>
        <dsp:cNvSpPr/>
      </dsp:nvSpPr>
      <dsp:spPr>
        <a:xfrm>
          <a:off x="3079628" y="1838588"/>
          <a:ext cx="3363731" cy="1025528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9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соответствии с </a:t>
          </a:r>
          <a:r>
            <a:rPr lang="ru-RU" sz="19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порядками</a:t>
          </a: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оказания медицинской помощи</a:t>
          </a:r>
          <a:endParaRPr lang="ru-RU" sz="1900" b="1" kern="1200" dirty="0" smtClean="0">
            <a:solidFill>
              <a:schemeClr val="tx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b="1" kern="1200" dirty="0">
            <a:solidFill>
              <a:schemeClr val="tx1"/>
            </a:solidFill>
          </a:endParaRPr>
        </a:p>
      </dsp:txBody>
      <dsp:txXfrm>
        <a:off x="3079628" y="1838588"/>
        <a:ext cx="3363731" cy="1025528"/>
      </dsp:txXfrm>
    </dsp:sp>
    <dsp:sp modelId="{C2029FC5-8A8C-416D-8F00-A16041F7CFD4}">
      <dsp:nvSpPr>
        <dsp:cNvPr id="0" name=""/>
        <dsp:cNvSpPr/>
      </dsp:nvSpPr>
      <dsp:spPr>
        <a:xfrm>
          <a:off x="3079628" y="3120498"/>
          <a:ext cx="3363731" cy="1025528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основе </a:t>
          </a:r>
          <a:r>
            <a:rPr lang="ru-RU" sz="19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клинических рекомендаций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 01.01.2022)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3079628" y="3120498"/>
        <a:ext cx="3363731" cy="1025528"/>
      </dsp:txXfrm>
    </dsp:sp>
    <dsp:sp modelId="{98692FB1-60DD-4E0C-9AE3-86CA5C3767BF}">
      <dsp:nvSpPr>
        <dsp:cNvPr id="0" name=""/>
        <dsp:cNvSpPr/>
      </dsp:nvSpPr>
      <dsp:spPr>
        <a:xfrm>
          <a:off x="3092342" y="4388604"/>
          <a:ext cx="3363731" cy="1025528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учетом </a:t>
          </a:r>
          <a:r>
            <a:rPr lang="ru-RU" sz="19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стандартов</a:t>
          </a: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медицинской помощи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3092342" y="4388604"/>
        <a:ext cx="3363731" cy="1025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34F7C-F37A-4C50-B5B4-FDD2645D6085}">
      <dsp:nvSpPr>
        <dsp:cNvPr id="0" name=""/>
        <dsp:cNvSpPr/>
      </dsp:nvSpPr>
      <dsp:spPr>
        <a:xfrm>
          <a:off x="8523389" y="2138716"/>
          <a:ext cx="3285922" cy="3385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ст. 90 ФЗ </a:t>
          </a:r>
          <a:r>
            <a:rPr lang="ru-RU" sz="17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21.11.2011 </a:t>
          </a: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«и» п</a:t>
          </a: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 </a:t>
          </a:r>
          <a:r>
            <a:rPr lang="ru-RU" sz="1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пп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«б» п. 5 ПП </a:t>
          </a: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РФ от 16.04.2012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 </a:t>
          </a: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291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Минздрава России от 07.06.2019 N 381н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>
        <a:off x="9576535" y="3052394"/>
        <a:ext cx="2165407" cy="2404187"/>
      </dsp:txXfrm>
    </dsp:sp>
    <dsp:sp modelId="{7A3574C6-E80F-4E9C-8656-9AC4BE994DA7}">
      <dsp:nvSpPr>
        <dsp:cNvPr id="0" name=""/>
        <dsp:cNvSpPr/>
      </dsp:nvSpPr>
      <dsp:spPr>
        <a:xfrm>
          <a:off x="78912" y="2720197"/>
          <a:ext cx="4300630" cy="2900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ст. 89 ФЗ </a:t>
          </a:r>
          <a:r>
            <a:rPr lang="ru-RU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</a:t>
          </a: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21.11.2011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Минздрава </a:t>
          </a: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России </a:t>
          </a:r>
          <a:r>
            <a:rPr lang="ru-RU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21.12.2012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№1340н</a:t>
          </a:r>
          <a:endParaRPr lang="ru-RU" sz="1800" kern="1200" dirty="0"/>
        </a:p>
      </dsp:txBody>
      <dsp:txXfrm>
        <a:off x="142625" y="3509013"/>
        <a:ext cx="2883015" cy="2047883"/>
      </dsp:txXfrm>
    </dsp:sp>
    <dsp:sp modelId="{0AA11EC2-908D-40A9-A81C-7057CD8A7CAC}">
      <dsp:nvSpPr>
        <dsp:cNvPr id="0" name=""/>
        <dsp:cNvSpPr/>
      </dsp:nvSpPr>
      <dsp:spPr>
        <a:xfrm>
          <a:off x="8795620" y="106282"/>
          <a:ext cx="2619684" cy="1696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ст. 87 ФЗ от 21.11.2011 №323-ФЗ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Ст. 40 ФЗ </a:t>
          </a:r>
          <a:r>
            <a:rPr lang="ru-RU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от 29.11.2010 </a:t>
          </a: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№326-ФЗ </a:t>
          </a:r>
          <a:endParaRPr lang="ru-RU" sz="1800" kern="1200" dirty="0"/>
        </a:p>
      </dsp:txBody>
      <dsp:txXfrm>
        <a:off x="9618802" y="143559"/>
        <a:ext cx="1759224" cy="1198167"/>
      </dsp:txXfrm>
    </dsp:sp>
    <dsp:sp modelId="{62D1DDDD-5177-4FA8-864A-221DA3B4F512}">
      <dsp:nvSpPr>
        <dsp:cNvPr id="0" name=""/>
        <dsp:cNvSpPr/>
      </dsp:nvSpPr>
      <dsp:spPr>
        <a:xfrm>
          <a:off x="931357" y="-78278"/>
          <a:ext cx="2619684" cy="1696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ст. 88 </a:t>
          </a:r>
          <a:r>
            <a:rPr lang="ru-RU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ФЗ от 21.11.2011 </a:t>
          </a: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№323-ФЗ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ПП РФ от 12.11.2012 №1152</a:t>
          </a:r>
          <a:endParaRPr lang="ru-RU" sz="1800" kern="1200" dirty="0"/>
        </a:p>
      </dsp:txBody>
      <dsp:txXfrm>
        <a:off x="968634" y="-41001"/>
        <a:ext cx="1759224" cy="1198167"/>
      </dsp:txXfrm>
    </dsp:sp>
    <dsp:sp modelId="{871039E1-51B9-46DF-98B5-33B657664DFD}">
      <dsp:nvSpPr>
        <dsp:cNvPr id="0" name=""/>
        <dsp:cNvSpPr/>
      </dsp:nvSpPr>
      <dsp:spPr>
        <a:xfrm>
          <a:off x="2468690" y="102256"/>
          <a:ext cx="3440558" cy="2438657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6406" y="816522"/>
        <a:ext cx="2432842" cy="1724391"/>
      </dsp:txXfrm>
    </dsp:sp>
    <dsp:sp modelId="{A5565D49-112A-469F-9346-784F97F6121C}">
      <dsp:nvSpPr>
        <dsp:cNvPr id="0" name=""/>
        <dsp:cNvSpPr/>
      </dsp:nvSpPr>
      <dsp:spPr>
        <a:xfrm rot="5400000">
          <a:off x="6413137" y="-296467"/>
          <a:ext cx="2452985" cy="3249881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3832" tIns="433832" rIns="433832" bIns="433832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>
            <a:solidFill>
              <a:schemeClr val="tx1"/>
            </a:solidFill>
          </a:endParaRPr>
        </a:p>
      </dsp:txBody>
      <dsp:txXfrm rot="-5400000">
        <a:off x="6014690" y="820444"/>
        <a:ext cx="2298013" cy="1734522"/>
      </dsp:txXfrm>
    </dsp:sp>
    <dsp:sp modelId="{18EAB8CC-6A31-4BE2-9185-8EB65F7A752A}">
      <dsp:nvSpPr>
        <dsp:cNvPr id="0" name=""/>
        <dsp:cNvSpPr/>
      </dsp:nvSpPr>
      <dsp:spPr>
        <a:xfrm rot="10800000">
          <a:off x="6011704" y="2804699"/>
          <a:ext cx="3223797" cy="2409725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011704" y="2804699"/>
        <a:ext cx="2279569" cy="1703933"/>
      </dsp:txXfrm>
    </dsp:sp>
    <dsp:sp modelId="{46E358B1-4DB5-4038-89EE-C33B673C637C}">
      <dsp:nvSpPr>
        <dsp:cNvPr id="0" name=""/>
        <dsp:cNvSpPr/>
      </dsp:nvSpPr>
      <dsp:spPr>
        <a:xfrm rot="16200000">
          <a:off x="2983269" y="2336412"/>
          <a:ext cx="2492503" cy="3370225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531525" y="2775272"/>
        <a:ext cx="2383109" cy="1762466"/>
      </dsp:txXfrm>
    </dsp:sp>
    <dsp:sp modelId="{E8B84887-1E7B-4CB0-817F-EEE7F6688121}">
      <dsp:nvSpPr>
        <dsp:cNvPr id="0" name=""/>
        <dsp:cNvSpPr/>
      </dsp:nvSpPr>
      <dsp:spPr>
        <a:xfrm>
          <a:off x="5508256" y="2386591"/>
          <a:ext cx="792799" cy="68939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FEA678E7-EB54-4CCA-92B0-17BB95525655}">
      <dsp:nvSpPr>
        <dsp:cNvPr id="0" name=""/>
        <dsp:cNvSpPr/>
      </dsp:nvSpPr>
      <dsp:spPr>
        <a:xfrm rot="11619923">
          <a:off x="5508256" y="2845419"/>
          <a:ext cx="792799" cy="30203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D3584-4A35-45B6-A492-22D944D0A99F}">
      <dsp:nvSpPr>
        <dsp:cNvPr id="0" name=""/>
        <dsp:cNvSpPr/>
      </dsp:nvSpPr>
      <dsp:spPr>
        <a:xfrm>
          <a:off x="0" y="631"/>
          <a:ext cx="6786882" cy="646371"/>
        </a:xfrm>
        <a:prstGeom prst="roundRect">
          <a:avLst/>
        </a:prstGeom>
        <a:solidFill>
          <a:schemeClr val="bg1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Нарушения требований к </a:t>
          </a:r>
          <a:r>
            <a:rPr lang="ru-RU" altLang="ru-RU" sz="1800" b="1" u="sng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организации деятельности МО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 smtClean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(их структурных подразделений, мед. работников)</a:t>
          </a:r>
          <a:endParaRPr lang="ru-RU" sz="1800" b="1" kern="1200" dirty="0">
            <a:solidFill>
              <a:schemeClr val="dk1"/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1553" y="32184"/>
        <a:ext cx="6723776" cy="583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4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65099-FD83-4BAC-BE80-575E71DC8F6A}" type="datetimeFigureOut">
              <a:rPr lang="ru-RU" smtClean="0"/>
              <a:pPr/>
              <a:t>02.10.2019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8246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6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56972-C5FD-4BBD-B084-360AE8EEE2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648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1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3" y="1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3258A-41B2-3747-B1E9-4BA9C6EE207C}" type="datetimeFigureOut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202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E2F04-1AAF-1B46-94DF-49125CA5DB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3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3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6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78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7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4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1" algn="l" defTabSz="9141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53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07</a:t>
            </a:r>
            <a:r>
              <a:rPr lang="ru-RU" baseline="0" dirty="0" smtClean="0"/>
              <a:t> мая </a:t>
            </a:r>
            <a:r>
              <a:rPr lang="ru-RU" dirty="0" smtClean="0"/>
              <a:t>2018 года утвержден Указ Президента Российской Федерации "О национальных целях и стратегических задачах развития Российской Федерации на период до 2024 года» в котором</a:t>
            </a:r>
            <a:r>
              <a:rPr lang="ru-RU" baseline="0" dirty="0" smtClean="0"/>
              <a:t> определены ключевые цели, которые необходимо достичь в системе здравоохранения.</a:t>
            </a:r>
          </a:p>
          <a:p>
            <a:r>
              <a:rPr lang="ru-RU" baseline="0" dirty="0" smtClean="0"/>
              <a:t>Это в том числе снижение смертности населения трудоспособного возраста, смертности от болезней системы кровообращения, от новообразований и младенческой смертности, </a:t>
            </a:r>
            <a:r>
              <a:rPr lang="ru-RU" baseline="0" smtClean="0"/>
              <a:t>повышение ожидаемой продолжительности </a:t>
            </a:r>
            <a:r>
              <a:rPr lang="ru-RU" baseline="0" dirty="0" smtClean="0"/>
              <a:t>жизни до 78 лет (к 2030 году – до 80 лет).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6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D9F5-3676-48A6-B5DF-3F4DF112341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4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Согласно данным Росстата,  по итогам 5 месяцев 2018 года (в сравнении с аналогичным периодом 2017 года):</a:t>
            </a:r>
            <a:endParaRPr lang="ru-RU" alt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1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показатель общей смертности увеличился на 0,9%;</a:t>
            </a:r>
            <a:endParaRPr lang="ru-RU" altLang="ru-RU" sz="11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показатель смертности от инфекционных заболеваний увеличился на 0,4%;</a:t>
            </a:r>
            <a:endParaRPr lang="ru-RU" altLang="ru-RU" sz="11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показатель смертности от злокачественных новообразований увеличился на 2,7%;</a:t>
            </a:r>
            <a:endParaRPr lang="ru-RU" altLang="ru-RU" sz="11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показатель смертности от болезней системы кровообращения уменьшился на 0,5%.</a:t>
            </a:r>
            <a:endParaRPr lang="ru-RU" altLang="ru-RU" sz="11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310" indent="-2843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399" indent="-22748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359" indent="-22748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319" indent="-22748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278" indent="-227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238" indent="-227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198" indent="-227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158" indent="-2274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BCF63E5-39BF-4697-9D05-F17EB2CF495F}" type="slidenum">
              <a:rPr lang="en-US" altLang="ru-RU" smtClean="0"/>
              <a:pPr/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298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 день в субъектах РФ существуют следующие проблемы при организации маршрутизации пациентов: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Большое количество непрофильных госпитализаций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Несоблюдение установленных порядков  оказания медицинской помощи в субъектах,</a:t>
            </a:r>
            <a:r>
              <a:rPr lang="ru-RU" baseline="0" dirty="0" smtClean="0"/>
              <a:t> при этом </a:t>
            </a:r>
            <a:r>
              <a:rPr lang="ru-RU" dirty="0" smtClean="0"/>
              <a:t>существующие региональные порядки оказания медицинской помощи не учитывают территориальных</a:t>
            </a:r>
            <a:r>
              <a:rPr lang="ru-RU" baseline="0" dirty="0" smtClean="0"/>
              <a:t> </a:t>
            </a:r>
            <a:r>
              <a:rPr lang="ru-RU" dirty="0" smtClean="0"/>
              <a:t>особенностей субъекта и не</a:t>
            </a:r>
            <a:r>
              <a:rPr lang="ru-RU" baseline="0" dirty="0" smtClean="0"/>
              <a:t> способствуют соблюдению </a:t>
            </a:r>
            <a:r>
              <a:rPr lang="ru-RU" dirty="0" smtClean="0"/>
              <a:t>временных нормативов (не учтены</a:t>
            </a:r>
            <a:r>
              <a:rPr lang="ru-RU" baseline="0" dirty="0" smtClean="0"/>
              <a:t> возможности использования санитарной авиации, транспортная доступность некоторых районов в субъекте)</a:t>
            </a:r>
            <a:endParaRPr lang="ru-RU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Низкий уровень организации преемственности оказания медицинской помощи между медицинскими организациями амбулаторного и стационарного звена, медицинскими организациями различной ведомственной принадлежности (например, пациентов с ОКС направляют в медицинскую организацию 1 уровня для подтверждения диагноза вместо прямого направления в медицинские организации 3 уровня, как это указано в порядке оказания медицинской помощи больным с сердечно-сосудистыми</a:t>
            </a:r>
            <a:r>
              <a:rPr lang="ru-RU" baseline="0" dirty="0" smtClean="0"/>
              <a:t> заболеваниями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Для решения этих проблем, необходимо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baseline="0" dirty="0" smtClean="0"/>
              <a:t>Использование системного подхода,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Стандартизация</a:t>
            </a:r>
          </a:p>
          <a:p>
            <a:pPr marL="228600" marR="0" indent="-228600" algn="l" defTabSz="914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baseline="0" dirty="0" smtClean="0"/>
              <a:t>Оптимизация региональных схем маршрутизации (четкие показания для госпитализации, учет территориальных аспектов, соблюдение временных нормативов, контроль соблюдения схем маршрутизации и др.)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baseline="0" dirty="0" smtClean="0"/>
              <a:t>Информатизация процессов организации медицинской помощи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Особую значимость приобретает введение практики аудитов региональных моделей оказания медицинской помощи.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7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 день в субъектах РФ существуют следующие проблемы при организации маршрутизации пациентов: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Большое количество непрофильных госпитализаций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Несоблюдение установленных порядков  оказания медицинской помощи в субъектах,</a:t>
            </a:r>
            <a:r>
              <a:rPr lang="ru-RU" baseline="0" dirty="0" smtClean="0"/>
              <a:t> при этом </a:t>
            </a:r>
            <a:r>
              <a:rPr lang="ru-RU" dirty="0" smtClean="0"/>
              <a:t>существующие региональные порядки оказания медицинской помощи не учитывают территориальных</a:t>
            </a:r>
            <a:r>
              <a:rPr lang="ru-RU" baseline="0" dirty="0" smtClean="0"/>
              <a:t> </a:t>
            </a:r>
            <a:r>
              <a:rPr lang="ru-RU" dirty="0" smtClean="0"/>
              <a:t>особенностей субъекта и не</a:t>
            </a:r>
            <a:r>
              <a:rPr lang="ru-RU" baseline="0" dirty="0" smtClean="0"/>
              <a:t> способствуют соблюдению </a:t>
            </a:r>
            <a:r>
              <a:rPr lang="ru-RU" dirty="0" smtClean="0"/>
              <a:t>временных нормативов (не учтены</a:t>
            </a:r>
            <a:r>
              <a:rPr lang="ru-RU" baseline="0" dirty="0" smtClean="0"/>
              <a:t> возможности использования санитарной авиации, транспортная доступность некоторых районов в субъекте)</a:t>
            </a:r>
            <a:endParaRPr lang="ru-RU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dirty="0" smtClean="0"/>
              <a:t>Низкий уровень организации преемственности оказания медицинской помощи между медицинскими организациями амбулаторного и стационарного звена, медицинскими организациями различной ведомственной принадлежности (например, пациентов с ОКС направляют в медицинскую организацию 1 уровня для подтверждения диагноза вместо прямого направления в медицинские организации 3 уровня, как это указано в порядке оказания медицинской помощи больным с сердечно-сосудистыми</a:t>
            </a:r>
            <a:r>
              <a:rPr lang="ru-RU" baseline="0" dirty="0" smtClean="0"/>
              <a:t> заболеваниями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Для решения этих проблем, необходимо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baseline="0" dirty="0" smtClean="0"/>
              <a:t>Использование системного подхода,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Стандартизация</a:t>
            </a:r>
          </a:p>
          <a:p>
            <a:pPr marL="228600" marR="0" indent="-228600" algn="l" defTabSz="914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baseline="0" dirty="0" smtClean="0"/>
              <a:t>Оптимизация региональных схем маршрутизации (четкие показания для госпитализации, учет территориальных аспектов, соблюдение временных нормативов, контроль соблюдения схем маршрутизации и др.)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ru-RU" baseline="0" dirty="0" smtClean="0"/>
              <a:t>Информатизация процессов организации медицинской помощи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Особую значимость приобретает введение практики аудитов региональных моделей оказания медицинской помощи.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Основная задача</a:t>
            </a:r>
            <a:r>
              <a:rPr lang="ru-RU" baseline="0" dirty="0" smtClean="0"/>
              <a:t> руководства органа государственной власти субъекта Российской Федерации в сфере охраны здоровья: на основании анализа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ч</a:t>
            </a:r>
            <a:r>
              <a:rPr lang="ru-RU" dirty="0" smtClean="0"/>
              <a:t>исленности населения и половозрастного</a:t>
            </a:r>
            <a:r>
              <a:rPr lang="ru-RU" baseline="0" dirty="0" smtClean="0"/>
              <a:t> состава;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географических условий и протяженности территории;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заболеваемости и смертности;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плотности населения (в </a:t>
            </a:r>
            <a:r>
              <a:rPr lang="ru-RU" dirty="0" err="1" smtClean="0"/>
              <a:t>т.ч</a:t>
            </a:r>
            <a:r>
              <a:rPr lang="ru-RU" dirty="0" smtClean="0"/>
              <a:t>. миграция населения);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а также, учитывая с</a:t>
            </a:r>
            <a:r>
              <a:rPr lang="ru-RU" dirty="0" smtClean="0"/>
              <a:t>овременные вызовы</a:t>
            </a:r>
            <a:r>
              <a:rPr lang="ru-RU" baseline="0" dirty="0" smtClean="0"/>
              <a:t> - </a:t>
            </a:r>
            <a:r>
              <a:rPr lang="ru-RU" dirty="0" smtClean="0"/>
              <a:t>онкология, сердечно-сосудистые заболевания</a:t>
            </a:r>
            <a:r>
              <a:rPr lang="ru-RU" baseline="0" dirty="0" smtClean="0"/>
              <a:t> - </a:t>
            </a:r>
            <a:r>
              <a:rPr lang="ru-RU" dirty="0" smtClean="0"/>
              <a:t>создать</a:t>
            </a:r>
            <a:r>
              <a:rPr lang="ru-RU" baseline="0" dirty="0" smtClean="0"/>
              <a:t> рациональную структуру здравоохранения в субъекте Российской Федерации, обеспечивающую потребности населения в медицинской помощи всех видов, условий и форм.</a:t>
            </a:r>
          </a:p>
          <a:p>
            <a:pPr marL="0" indent="0">
              <a:buFontTx/>
              <a:buNone/>
            </a:pPr>
            <a:endParaRPr lang="ru-RU" baseline="0" dirty="0" smtClean="0"/>
          </a:p>
          <a:p>
            <a:pPr marL="0" marR="0" lvl="0" indent="0" algn="l" defTabSz="914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Соответственно, задача Росздравнадзора – оценивать адекватность решений, принимаемых ОГВ субъектов РФ.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E2F04-1AAF-1B46-94DF-49125CA5DB7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4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f391192_04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892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>
                <a:latin typeface="+mn-lt"/>
              </a:rPr>
              <a:t>Обычной человеческой реакцией на ошибку является попытка найти «виноватого» и заставить его «больше стараться». Хотя при этом удовлетворяется подспудная потребность как-то отреагировать на проблему, согласно </a:t>
            </a:r>
            <a:r>
              <a:rPr lang="ru-RU" dirty="0" err="1" smtClean="0">
                <a:latin typeface="+mn-lt"/>
              </a:rPr>
              <a:t>Э.Демингу</a:t>
            </a:r>
            <a:r>
              <a:rPr lang="ru-RU" dirty="0" smtClean="0">
                <a:latin typeface="+mn-lt"/>
              </a:rPr>
              <a:t>, даже при самых благоприятных условиях эффект от такого воздействия будет небольшим и недолгим. Основной принцип любой стратегии повышения безопасности пациентов заключается в </a:t>
            </a:r>
            <a:r>
              <a:rPr lang="ru-RU" b="1" dirty="0" smtClean="0">
                <a:latin typeface="+mn-lt"/>
              </a:rPr>
              <a:t>системном подходе</a:t>
            </a:r>
            <a:r>
              <a:rPr lang="ru-RU" dirty="0" smtClean="0">
                <a:latin typeface="+mn-lt"/>
              </a:rPr>
              <a:t> к выявлению, анализу и предотвращению ошибок. Джеймс </a:t>
            </a:r>
            <a:r>
              <a:rPr lang="ru-RU" dirty="0" err="1" smtClean="0">
                <a:latin typeface="+mn-lt"/>
              </a:rPr>
              <a:t>Ризон</a:t>
            </a:r>
            <a:r>
              <a:rPr lang="ru-RU" dirty="0" smtClean="0">
                <a:latin typeface="+mn-lt"/>
              </a:rPr>
              <a:t> предложил модель «</a:t>
            </a:r>
            <a:r>
              <a:rPr lang="ru-RU" b="1" dirty="0" smtClean="0">
                <a:latin typeface="+mn-lt"/>
              </a:rPr>
              <a:t>швейцарского сыра» - </a:t>
            </a:r>
            <a:r>
              <a:rPr lang="ru-RU" dirty="0" smtClean="0">
                <a:latin typeface="+mn-lt"/>
              </a:rPr>
              <a:t>«риски — это дырки в сыре». Сегодня эта модель активно используется </a:t>
            </a:r>
            <a:r>
              <a:rPr lang="ru-RU" dirty="0" err="1" smtClean="0">
                <a:latin typeface="+mn-lt"/>
              </a:rPr>
              <a:t>риск-менеджерами</a:t>
            </a:r>
            <a:r>
              <a:rPr lang="ru-RU" dirty="0" smtClean="0">
                <a:latin typeface="+mn-lt"/>
              </a:rPr>
              <a:t> в авиации, атомной энергетике, на производстве и в здравоохранении. Одиночная «дырка» или упущение в системе защиты может не привести к ошибке. Однако погрешности в нескольких системах, накладывающиеся одна на другую или зависящие друг от друга, могут привести к серьезному сбою. Есть два типа «дыр» или упущений, которые могут вызвать проблемы: активные сбои; латентные сбои.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Активные сбои — это небезопасные действия персонала, непосредственно контактирующего с пациентами, которые: обычно вызывают только кратковременную угрозу безопасности; приводят к некоторым нарушениям в процессе; составляют 10% ошибок. Другими словами, система работает хорошо, но кто-то не следовал протоколу или пропустил некоторые элементы работы. В большинстве случаев ошибка вряд ли повторится, если не </a:t>
            </a:r>
            <a:r>
              <a:rPr lang="ru-RU" dirty="0" err="1" smtClean="0">
                <a:latin typeface="+mn-lt"/>
              </a:rPr>
              <a:t>наложится</a:t>
            </a:r>
            <a:r>
              <a:rPr lang="ru-RU" dirty="0" smtClean="0">
                <a:latin typeface="+mn-lt"/>
              </a:rPr>
              <a:t> на латентный сбой. Латентные сбои, напротив — это слабые места самой системы, которые: приводят к ситуации, способствующей возникновению ошибок; вызывают долговременную и воспроизводимую угрозу безопасности; могут оставаться скрытыми до тех пор, пока не </a:t>
            </a:r>
            <a:r>
              <a:rPr lang="ru-RU" dirty="0" err="1" smtClean="0">
                <a:latin typeface="+mn-lt"/>
              </a:rPr>
              <a:t>наложатся</a:t>
            </a:r>
            <a:r>
              <a:rPr lang="ru-RU" dirty="0" smtClean="0">
                <a:latin typeface="+mn-lt"/>
              </a:rPr>
              <a:t> на активный сбой и не приведут к нежелательному результату; составляют 90% ошибок. То есть, большинство ошибок, хотя на первый взгляд и выглядят как человеческие оплошности, по сути, являются системными или латентными сбоями (</a:t>
            </a:r>
            <a:r>
              <a:rPr lang="en-US" dirty="0" smtClean="0">
                <a:latin typeface="+mn-lt"/>
              </a:rPr>
              <a:t>Joint Commission</a:t>
            </a:r>
            <a:r>
              <a:rPr lang="ru-RU" dirty="0" smtClean="0">
                <a:latin typeface="+mn-lt"/>
              </a:rPr>
              <a:t>, 2002).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F8E8B5-97BD-49DA-8F91-0E81F47F53F7}" type="slidenum">
              <a:rPr lang="ru-RU" altLang="ru-RU" sz="1200"/>
              <a:pPr eaLnBrk="1" hangingPunct="1"/>
              <a:t>27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24081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4"/>
            <a:ext cx="9144002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2" cy="1655760"/>
          </a:xfrm>
        </p:spPr>
        <p:txBody>
          <a:bodyPr/>
          <a:lstStyle>
            <a:lvl1pPr marL="0" indent="0" algn="ctr">
              <a:buNone/>
              <a:defRPr sz="2300"/>
            </a:lvl1pPr>
            <a:lvl2pPr marL="457136" indent="0" algn="ctr">
              <a:buNone/>
              <a:defRPr sz="2100"/>
            </a:lvl2pPr>
            <a:lvl3pPr marL="914272" indent="0" algn="ctr">
              <a:buNone/>
              <a:defRPr sz="1900"/>
            </a:lvl3pPr>
            <a:lvl4pPr marL="1371408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80" indent="0" algn="ctr">
              <a:buNone/>
              <a:defRPr sz="1600"/>
            </a:lvl6pPr>
            <a:lvl7pPr marL="2742816" indent="0" algn="ctr">
              <a:buNone/>
              <a:defRPr sz="1600"/>
            </a:lvl7pPr>
            <a:lvl8pPr marL="3199952" indent="0" algn="ctr">
              <a:buNone/>
              <a:defRPr sz="1600"/>
            </a:lvl8pPr>
            <a:lvl9pPr marL="365708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3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0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3"/>
            <a:ext cx="7734302" cy="58118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31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68" y="475766"/>
            <a:ext cx="8718060" cy="355598"/>
          </a:xfrm>
        </p:spPr>
        <p:txBody>
          <a:bodyPr lIns="0" tIns="0" rIns="0" bIns="0" anchor="t">
            <a:noAutofit/>
          </a:bodyPr>
          <a:lstStyle>
            <a:lvl1pPr>
              <a:defRPr sz="3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7973" y="2223454"/>
            <a:ext cx="7864617" cy="15001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0">
                <a:solidFill>
                  <a:schemeClr val="accent3"/>
                </a:solidFill>
              </a:defRPr>
            </a:lvl1pPr>
            <a:lvl2pPr marL="4570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1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1788" y="935588"/>
            <a:ext cx="5428567" cy="440775"/>
          </a:xfrm>
        </p:spPr>
        <p:txBody>
          <a:bodyPr lIns="0">
            <a:normAutofit/>
          </a:bodyPr>
          <a:lstStyle>
            <a:lvl1pPr marL="0" indent="0" algn="l">
              <a:buNone/>
              <a:defRPr sz="2100">
                <a:solidFill>
                  <a:schemeClr val="accent3"/>
                </a:solidFill>
              </a:defRPr>
            </a:lvl1pPr>
            <a:lvl2pPr marL="457094" indent="0" algn="ctr">
              <a:buNone/>
              <a:defRPr sz="2100"/>
            </a:lvl2pPr>
            <a:lvl3pPr marL="914193" indent="0" algn="ctr">
              <a:buNone/>
              <a:defRPr sz="1900"/>
            </a:lvl3pPr>
            <a:lvl4pPr marL="1371288" indent="0" algn="ctr">
              <a:buNone/>
              <a:defRPr sz="1600"/>
            </a:lvl4pPr>
            <a:lvl5pPr marL="1828384" indent="0" algn="ctr">
              <a:buNone/>
              <a:defRPr sz="1600"/>
            </a:lvl5pPr>
            <a:lvl6pPr marL="2285478" indent="0" algn="ctr">
              <a:buNone/>
              <a:defRPr sz="1600"/>
            </a:lvl6pPr>
            <a:lvl7pPr marL="2742575" indent="0" algn="ctr">
              <a:buNone/>
              <a:defRPr sz="1600"/>
            </a:lvl7pPr>
            <a:lvl8pPr marL="3199672" indent="0" algn="ctr">
              <a:buNone/>
              <a:defRPr sz="1600"/>
            </a:lvl8pPr>
            <a:lvl9pPr marL="365676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17681" y="6035051"/>
            <a:ext cx="396238" cy="36512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914321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6A51F0-E5B3-2D49-876A-2CB5B4572D55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6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40" y="476741"/>
            <a:ext cx="9002933" cy="454088"/>
          </a:xfrm>
        </p:spPr>
        <p:txBody>
          <a:bodyPr lIns="0" tIns="0" rIns="0" bIns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1788" y="937973"/>
            <a:ext cx="5428567" cy="440775"/>
          </a:xfrm>
        </p:spPr>
        <p:txBody>
          <a:bodyPr lIns="0">
            <a:normAutofit/>
          </a:bodyPr>
          <a:lstStyle>
            <a:lvl1pPr marL="0" indent="0" algn="l">
              <a:buNone/>
              <a:defRPr sz="2100">
                <a:solidFill>
                  <a:schemeClr val="accent3"/>
                </a:solidFill>
              </a:defRPr>
            </a:lvl1pPr>
            <a:lvl2pPr marL="457094" indent="0" algn="ctr">
              <a:buNone/>
              <a:defRPr sz="2100"/>
            </a:lvl2pPr>
            <a:lvl3pPr marL="914193" indent="0" algn="ctr">
              <a:buNone/>
              <a:defRPr sz="1900"/>
            </a:lvl3pPr>
            <a:lvl4pPr marL="1371288" indent="0" algn="ctr">
              <a:buNone/>
              <a:defRPr sz="1600"/>
            </a:lvl4pPr>
            <a:lvl5pPr marL="1828384" indent="0" algn="ctr">
              <a:buNone/>
              <a:defRPr sz="1600"/>
            </a:lvl5pPr>
            <a:lvl6pPr marL="2285478" indent="0" algn="ctr">
              <a:buNone/>
              <a:defRPr sz="1600"/>
            </a:lvl6pPr>
            <a:lvl7pPr marL="2742575" indent="0" algn="ctr">
              <a:buNone/>
              <a:defRPr sz="1600"/>
            </a:lvl7pPr>
            <a:lvl8pPr marL="3199672" indent="0" algn="ctr">
              <a:buNone/>
              <a:defRPr sz="1600"/>
            </a:lvl8pPr>
            <a:lvl9pPr marL="365676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17681" y="6035051"/>
            <a:ext cx="396238" cy="36512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914321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6A51F0-E5B3-2D49-876A-2CB5B4572D55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925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6" orient="horz" pos="50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790" y="475260"/>
            <a:ext cx="9002933" cy="569595"/>
          </a:xfrm>
        </p:spPr>
        <p:txBody>
          <a:bodyPr lIns="0" tIns="0" rIns="0" bIns="0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2817455" y="1737368"/>
            <a:ext cx="8749323" cy="4309425"/>
          </a:xfrm>
        </p:spPr>
        <p:txBody>
          <a:bodyPr lIns="0" tIns="0" rIns="0" bIns="0"/>
          <a:lstStyle>
            <a:lvl1pPr marL="0" indent="0">
              <a:buClr>
                <a:schemeClr val="accent4"/>
              </a:buClr>
              <a:buFontTx/>
              <a:buNone/>
              <a:defRPr sz="2100" baseline="0">
                <a:solidFill>
                  <a:schemeClr val="tx1"/>
                </a:solidFill>
              </a:defRPr>
            </a:lvl1pPr>
            <a:lvl2pPr marL="9521" indent="0">
              <a:buNone/>
              <a:tabLst/>
              <a:defRPr sz="1400"/>
            </a:lvl2pPr>
            <a:lvl3pPr marL="9521" indent="0">
              <a:buNone/>
              <a:tabLst/>
              <a:defRPr sz="1400" b="1">
                <a:solidFill>
                  <a:schemeClr val="tx1"/>
                </a:solidFill>
              </a:defRPr>
            </a:lvl3pPr>
            <a:lvl4pPr marL="9521" indent="0">
              <a:buNone/>
              <a:tabLst/>
              <a:defRPr/>
            </a:lvl4pPr>
            <a:lvl5pPr marL="9521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4"/>
          </p:nvPr>
        </p:nvSpPr>
        <p:spPr>
          <a:xfrm>
            <a:off x="601788" y="935588"/>
            <a:ext cx="5428567" cy="440775"/>
          </a:xfrm>
        </p:spPr>
        <p:txBody>
          <a:bodyPr lIns="0">
            <a:normAutofit/>
          </a:bodyPr>
          <a:lstStyle>
            <a:lvl1pPr marL="0" indent="0" algn="l">
              <a:buNone/>
              <a:defRPr sz="2100">
                <a:solidFill>
                  <a:schemeClr val="accent3"/>
                </a:solidFill>
                <a:latin typeface="+mj-lt"/>
              </a:defRPr>
            </a:lvl1pPr>
            <a:lvl2pPr marL="457094" indent="0" algn="ctr">
              <a:buNone/>
              <a:defRPr sz="2100"/>
            </a:lvl2pPr>
            <a:lvl3pPr marL="914193" indent="0" algn="ctr">
              <a:buNone/>
              <a:defRPr sz="1900"/>
            </a:lvl3pPr>
            <a:lvl4pPr marL="1371288" indent="0" algn="ctr">
              <a:buNone/>
              <a:defRPr sz="1600"/>
            </a:lvl4pPr>
            <a:lvl5pPr marL="1828384" indent="0" algn="ctr">
              <a:buNone/>
              <a:defRPr sz="1600"/>
            </a:lvl5pPr>
            <a:lvl6pPr marL="2285478" indent="0" algn="ctr">
              <a:buNone/>
              <a:defRPr sz="1600"/>
            </a:lvl6pPr>
            <a:lvl7pPr marL="2742575" indent="0" algn="ctr">
              <a:buNone/>
              <a:defRPr sz="1600"/>
            </a:lvl7pPr>
            <a:lvl8pPr marL="3199672" indent="0" algn="ctr">
              <a:buNone/>
              <a:defRPr sz="1600"/>
            </a:lvl8pPr>
            <a:lvl9pPr marL="365676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717681" y="6050681"/>
            <a:ext cx="396238" cy="36512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914321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0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9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2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algn="l" defTabSz="91432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6A51F0-E5B3-2D49-876A-2CB5B4572D55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511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6" orient="horz" pos="50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159" y="-141"/>
            <a:ext cx="12191761" cy="6857756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609600" y="-133"/>
            <a:ext cx="7315200" cy="24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609600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4386984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8164400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00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7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3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1"/>
            <a:ext cx="10515600" cy="150018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7"/>
            <a:ext cx="5181600" cy="43513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7"/>
            <a:ext cx="5181600" cy="43513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29734-731B-4CEF-BBDF-53042859C1C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44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6"/>
            <a:ext cx="5157787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6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3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4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2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300"/>
            </a:lvl3pPr>
            <a:lvl4pPr marL="1371408" indent="0">
              <a:buNone/>
              <a:defRPr sz="2100"/>
            </a:lvl4pPr>
            <a:lvl5pPr marL="1828544" indent="0">
              <a:buNone/>
              <a:defRPr sz="2100"/>
            </a:lvl5pPr>
            <a:lvl6pPr marL="2285680" indent="0">
              <a:buNone/>
              <a:defRPr sz="2100"/>
            </a:lvl6pPr>
            <a:lvl7pPr marL="2742816" indent="0">
              <a:buNone/>
              <a:defRPr sz="2100"/>
            </a:lvl7pPr>
            <a:lvl8pPr marL="3199952" indent="0">
              <a:buNone/>
              <a:defRPr sz="2100"/>
            </a:lvl8pPr>
            <a:lvl9pPr marL="3657088" indent="0">
              <a:buNone/>
              <a:defRPr sz="21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9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3159811" y="901706"/>
            <a:ext cx="5872385" cy="5435108"/>
            <a:chOff x="6099661" y="4227602"/>
            <a:chExt cx="276241" cy="255671"/>
          </a:xfrm>
        </p:grpSpPr>
        <p:sp>
          <p:nvSpPr>
            <p:cNvPr id="26" name="Плюс 25"/>
            <p:cNvSpPr/>
            <p:nvPr userDrawn="1"/>
          </p:nvSpPr>
          <p:spPr>
            <a:xfrm>
              <a:off x="6099661" y="4227602"/>
              <a:ext cx="276241" cy="255671"/>
            </a:xfrm>
            <a:prstGeom prst="mathPlus">
              <a:avLst>
                <a:gd name="adj1" fmla="val 33520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7" name="Рисунок 26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871" y="4313426"/>
              <a:ext cx="145818" cy="84021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-25857" y="14393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94000"/>
                </a:schemeClr>
              </a:gs>
              <a:gs pos="54000">
                <a:schemeClr val="bg1">
                  <a:lumMod val="95000"/>
                  <a:alpha val="95000"/>
                </a:schemeClr>
              </a:gs>
              <a:gs pos="89000">
                <a:schemeClr val="bg1">
                  <a:lumMod val="95000"/>
                  <a:alpha val="94000"/>
                </a:schemeClr>
              </a:gs>
              <a:gs pos="100000">
                <a:schemeClr val="accent1">
                  <a:lumMod val="20000"/>
                  <a:lumOff val="80000"/>
                  <a:alpha val="93000"/>
                </a:schemeClr>
              </a:gs>
            </a:gsLst>
            <a:lin ang="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ru-RU" sz="19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7205" y="-3477"/>
            <a:ext cx="10018937" cy="787253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580" y="1692458"/>
            <a:ext cx="10515600" cy="4351335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9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9203" y="237874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50543" y="7103"/>
            <a:ext cx="10564297" cy="457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9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28" y="821243"/>
            <a:ext cx="1479738" cy="804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9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1669" y="821243"/>
            <a:ext cx="10550335" cy="80460"/>
          </a:xfrm>
          <a:prstGeom prst="rect">
            <a:avLst/>
          </a:prstGeom>
          <a:gradFill flip="none" rotWithShape="1">
            <a:gsLst>
              <a:gs pos="75000">
                <a:srgbClr val="F2F2F2"/>
              </a:gs>
              <a:gs pos="0">
                <a:schemeClr val="bg1">
                  <a:lumMod val="85000"/>
                </a:schemeClr>
              </a:gs>
              <a:gs pos="100000">
                <a:srgbClr val="DFEB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9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081" y="821243"/>
            <a:ext cx="167008" cy="804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9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93964"/>
            <a:ext cx="614508" cy="61451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70838" y="109459"/>
            <a:ext cx="2180750" cy="535517"/>
          </a:xfrm>
          <a:prstGeom prst="rect">
            <a:avLst/>
          </a:prstGeom>
        </p:spPr>
        <p:txBody>
          <a:bodyPr wrap="square" lIns="91425" tIns="45713" rIns="91425" bIns="45713">
            <a:spAutoFit/>
          </a:bodyPr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57130">
              <a:lnSpc>
                <a:spcPct val="80000"/>
              </a:lnSpc>
            </a:pPr>
            <a:r>
              <a:rPr lang="ru-RU" altLang="ru-RU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Территориальный орган </a:t>
            </a:r>
            <a:r>
              <a:rPr lang="ru-RU" altLang="ru-RU" sz="9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Федеральной службы </a:t>
            </a:r>
            <a:r>
              <a:rPr lang="ru-RU" alt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по надзору </a:t>
            </a:r>
          </a:p>
          <a:p>
            <a:pPr algn="l" defTabSz="957130">
              <a:lnSpc>
                <a:spcPct val="80000"/>
              </a:lnSpc>
            </a:pPr>
            <a:r>
              <a:rPr lang="ru-RU" alt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в сфере здравоохранения </a:t>
            </a:r>
          </a:p>
          <a:p>
            <a:pPr algn="l" defTabSz="957130">
              <a:lnSpc>
                <a:spcPct val="80000"/>
              </a:lnSpc>
            </a:pPr>
            <a:r>
              <a:rPr lang="ru-RU" altLang="ru-RU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по Алтайскому краю</a:t>
            </a:r>
          </a:p>
        </p:txBody>
      </p:sp>
    </p:spTree>
    <p:extLst>
      <p:ext uri="{BB962C8B-B14F-4D97-AF65-F5344CB8AC3E}">
        <p14:creationId xmlns:p14="http://schemas.microsoft.com/office/powerpoint/2010/main" val="188770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63" r:id="rId12"/>
    <p:sldLayoutId id="2147483666" r:id="rId13"/>
    <p:sldLayoutId id="2147483674" r:id="rId14"/>
    <p:sldLayoutId id="2147483707" r:id="rId15"/>
  </p:sldLayoutIdLst>
  <p:hf hdr="0" ftr="0" dt="0"/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8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79" userDrawn="1">
          <p15:clr>
            <a:srgbClr val="F26B43"/>
          </p15:clr>
        </p15:guide>
        <p15:guide id="3" pos="1672" userDrawn="1">
          <p15:clr>
            <a:srgbClr val="F26B43"/>
          </p15:clr>
        </p15:guide>
        <p15:guide id="4" pos="1775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  <p15:guide id="7" pos="3075" userDrawn="1">
          <p15:clr>
            <a:srgbClr val="F26B43"/>
          </p15:clr>
        </p15:guide>
        <p15:guide id="8" pos="317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4477" userDrawn="1">
          <p15:clr>
            <a:srgbClr val="F26B43"/>
          </p15:clr>
        </p15:guide>
        <p15:guide id="11" pos="4568" userDrawn="1">
          <p15:clr>
            <a:srgbClr val="F26B43"/>
          </p15:clr>
        </p15:guide>
        <p15:guide id="12" pos="5871" userDrawn="1">
          <p15:clr>
            <a:srgbClr val="F26B43"/>
          </p15:clr>
        </p15:guide>
        <p15:guide id="13" pos="5976" userDrawn="1">
          <p15:clr>
            <a:srgbClr val="F26B43"/>
          </p15:clr>
        </p15:guide>
        <p15:guide id="14" orient="horz" pos="3809" userDrawn="1">
          <p15:clr>
            <a:srgbClr val="F26B43"/>
          </p15:clr>
        </p15:guide>
        <p15:guide id="15" orient="horz" pos="3997" userDrawn="1">
          <p15:clr>
            <a:srgbClr val="F26B43"/>
          </p15:clr>
        </p15:guide>
        <p15:guide id="16" orient="horz" pos="3668" userDrawn="1">
          <p15:clr>
            <a:srgbClr val="F26B43"/>
          </p15:clr>
        </p15:guide>
        <p15:guide id="17" orient="horz" pos="1088" userDrawn="1">
          <p15:clr>
            <a:srgbClr val="F26B43"/>
          </p15:clr>
        </p15:guide>
        <p15:guide id="18" orient="horz" pos="504" userDrawn="1">
          <p15:clr>
            <a:srgbClr val="F26B43"/>
          </p15:clr>
        </p15:guide>
        <p15:guide id="19" pos="1048" userDrawn="1">
          <p15:clr>
            <a:srgbClr val="F26B43"/>
          </p15:clr>
        </p15:guide>
        <p15:guide id="20" orient="horz" pos="1230" userDrawn="1">
          <p15:clr>
            <a:srgbClr val="F26B43"/>
          </p15:clr>
        </p15:guide>
        <p15:guide id="21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oleObject" Target="../embeddings/_____Microsoft_Excel_97-2003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212E8E2AAA6EB0985A63F3D7E78CC093BCACC4C0353CF51D69DA667D36DAA9186C6874B3FB5AA2F0EEC53C8C54C6A8E711C93A97846034F8zBq2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consultantplus://offline/ref=C24AD1CFFB4093F7193486775F68F324D9B55D593D9F7E6A8EEF7A71287C6818E12ED6AF585E645D13065FD4B1F3FCBEE686D13080A5A4K2OCH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584252" y="4146698"/>
            <a:ext cx="8963696" cy="221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Москвитина Инна </a:t>
            </a:r>
            <a:r>
              <a:rPr lang="ru-RU" altLang="ru-RU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Викторовна</a:t>
            </a:r>
          </a:p>
          <a:p>
            <a:pPr algn="ctr">
              <a:spcBef>
                <a:spcPct val="0"/>
              </a:spcBef>
            </a:pPr>
            <a:endParaRPr lang="ru-RU" altLang="ru-RU" sz="2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Начальник </a:t>
            </a:r>
            <a:r>
              <a:rPr lang="ru-RU" altLang="ru-RU" sz="2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отдела организации контроля и надзора в сфере здравоохранения ТО Росздравнадзора по Алтайскому краю</a:t>
            </a:r>
          </a:p>
          <a:p>
            <a:pPr algn="ctr">
              <a:spcBef>
                <a:spcPts val="1200"/>
              </a:spcBef>
            </a:pPr>
            <a:r>
              <a:rPr lang="ru-RU" altLang="ru-RU" sz="2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Советник государственной гражданской службы </a:t>
            </a:r>
            <a:r>
              <a:rPr lang="ru-RU" altLang="ru-RU" sz="2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РФ 3 класса </a:t>
            </a:r>
            <a:endParaRPr lang="ru-RU" altLang="ru-RU" sz="2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2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353" y="1336720"/>
            <a:ext cx="11418277" cy="156964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управления качеством и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безопасностью медицинской деятельности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уровне среднего медицинского персонала</a:t>
            </a:r>
            <a:endParaRPr lang="ru-RU" alt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4872" r="6425" b="7503"/>
          <a:stretch/>
        </p:blipFill>
        <p:spPr>
          <a:xfrm rot="10800000">
            <a:off x="352253" y="863531"/>
            <a:ext cx="11552647" cy="58304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515" y="0"/>
            <a:ext cx="9949961" cy="109784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всех уровней контроля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и безопасности медицинской деятельности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1804" y="3909214"/>
            <a:ext cx="4444415" cy="1094397"/>
          </a:xfrm>
          <a:solidFill>
            <a:schemeClr val="accent4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ТФОМС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субъекта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5296C-1AEA-42D9-805A-6AAEF4425B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511806" y="2524113"/>
            <a:ext cx="4451741" cy="11630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Орган государственной власти в сфере здравоохранения в субъекте РФ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11805" y="5220520"/>
            <a:ext cx="4444415" cy="11908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Территориальный орган Росздравнадзора </a:t>
            </a:r>
            <a:r>
              <a:rPr lang="ru-RU" dirty="0">
                <a:solidFill>
                  <a:schemeClr val="bg1"/>
                </a:solidFill>
              </a:rPr>
              <a:t>по субъекту 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78" y1="24500" x2="4498" y2="4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23" y="2942062"/>
            <a:ext cx="4015979" cy="24406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66801" y="910737"/>
            <a:ext cx="2551611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SYNERGY</a:t>
            </a: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ПРИВЕДЕТ К ПОЛОЖИТЕЛЬНОМУ РЕЗУЛЬТАТУ И ДОСТИЖЕНИЮ НЕОБХОДИМЫХ ПОКАЗАТЕЛЕЙ!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519447" y="1263779"/>
            <a:ext cx="4444415" cy="1094397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25" tIns="45713" rIns="91425" bIns="45713" rtlCol="0" anchor="ctr">
            <a:noAutofit/>
          </a:bodyPr>
          <a:lstStyle>
            <a:lvl1pPr marL="228568" indent="-228568" algn="l" defTabSz="9142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4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0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6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12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8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84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22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6" indent="-228568" algn="l" defTabSz="9142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Медицинские организации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2800" y="1901376"/>
            <a:ext cx="6985000" cy="414241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Обеспечение качества и безопасности медицинской деятельности зависит от степени участия всего персонала: от медицинской сестры до главного врача, от умения работать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мультидисциплинарной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команде.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Требуются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только высокая квалификация и исполнительская дисциплина работников, но и их творческое участие в работе МО, а также участие в процессе принятия управленческих решений.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Большая роль в обеспечении  качества и безопасности медицинской деятельности  отводится среднему медицинскому персоналу.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00" y="-3477"/>
            <a:ext cx="9626142" cy="78725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Внутренний контроль качества и безопасности медицинской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6176"/>
            <a:ext cx="3968880" cy="259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4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62896" y="-3477"/>
            <a:ext cx="8143204" cy="78725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обеспечения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безопасности медицинской деятельности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s://medvestnik.ru/apps/mv/assets/storage/content/news/790/79091/kont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60" y="1025126"/>
            <a:ext cx="8996832" cy="54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DDFBC5F-1888-4EB7-A683-5C09B0431578}" type="slidenum">
              <a:rPr lang="ru-RU" altLang="ru-RU" sz="1400" smtClean="0"/>
              <a:pPr eaLnBrk="1" hangingPunct="1"/>
              <a:t>13</a:t>
            </a:fld>
            <a:endParaRPr lang="ru-RU" altLang="ru-RU" sz="1400" smtClean="0"/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45347" y="2811569"/>
            <a:ext cx="3048021" cy="208904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Информированное добровольное согласие на медицинское вмешательство и на отказ от медицинского вмешательства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458795" y="4748620"/>
            <a:ext cx="7576776" cy="1273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Информированное добровольное согласие на медицинское вмешательство </a:t>
            </a: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</a:rPr>
              <a:t>или </a:t>
            </a:r>
            <a:r>
              <a:rPr lang="ru-RU" sz="1600" b="1" dirty="0" smtClean="0">
                <a:solidFill>
                  <a:srgbClr val="FF0000"/>
                </a:solidFill>
                <a:latin typeface="Georgia" pitchFamily="18" charset="0"/>
              </a:rPr>
              <a:t>отказ</a:t>
            </a: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</a:rPr>
              <a:t> от медицинского вмешательства вместо 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пациента дают </a:t>
            </a:r>
            <a:r>
              <a:rPr lang="ru-RU" sz="1800" b="1" u="sng" dirty="0">
                <a:solidFill>
                  <a:srgbClr val="0000FF"/>
                </a:solidFill>
                <a:latin typeface="Georgia" pitchFamily="18" charset="0"/>
              </a:rPr>
              <a:t>не имеющие на это право </a:t>
            </a:r>
            <a:r>
              <a:rPr lang="ru-RU" sz="1800" b="1" u="sng" dirty="0" smtClean="0">
                <a:solidFill>
                  <a:srgbClr val="0000FF"/>
                </a:solidFill>
                <a:latin typeface="Georgia" pitchFamily="18" charset="0"/>
              </a:rPr>
              <a:t>лица </a:t>
            </a: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супруги, дети)</a:t>
            </a: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>
            <a:off x="4458795" y="1922574"/>
            <a:ext cx="7633608" cy="27165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B w="15875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Информированное добровольное согласие на медицинское вмешательство получают </a:t>
            </a:r>
            <a:r>
              <a:rPr lang="ru-RU" sz="1800" b="1" u="sng" dirty="0">
                <a:solidFill>
                  <a:srgbClr val="0000FF"/>
                </a:solidFill>
                <a:latin typeface="Georgia" pitchFamily="18" charset="0"/>
              </a:rPr>
              <a:t>без предоставления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 медицинским работником в доступной форме </a:t>
            </a:r>
            <a:r>
              <a:rPr lang="ru-RU" sz="1800" b="1" u="sng" dirty="0">
                <a:solidFill>
                  <a:srgbClr val="0000FF"/>
                </a:solidFill>
                <a:latin typeface="Georgia" pitchFamily="18" charset="0"/>
              </a:rPr>
              <a:t>полной информации 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о целях, методах оказания медицинской помощи, связанном с ними риске, возможных вариантах медицинского вмешательства, о его последствиях, а также о предполагаемых результатах оказания медицинской помощи </a:t>
            </a:r>
            <a:r>
              <a:rPr lang="ru-RU" sz="1600" dirty="0">
                <a:solidFill>
                  <a:schemeClr val="tx1"/>
                </a:solidFill>
                <a:latin typeface="Georgia" pitchFamily="18" charset="0"/>
              </a:rPr>
              <a:t>(подписывают не имеющие мед. </a:t>
            </a: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образования администраторы</a:t>
            </a:r>
            <a:r>
              <a:rPr lang="ru-RU" sz="1600" dirty="0">
                <a:solidFill>
                  <a:schemeClr val="tx1"/>
                </a:solidFill>
                <a:latin typeface="Georgia" pitchFamily="18" charset="0"/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медицинские сестры)</a:t>
            </a:r>
            <a:endParaRPr lang="ru-RU" sz="1600" dirty="0">
              <a:solidFill>
                <a:srgbClr val="003366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001" y="5572125"/>
            <a:ext cx="3890433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105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5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ст. 20 Федерального закона Российской Федерации от 21.11.2011 № 323-ФЗ «Об основах охраны здоровья граждан в Российской Федерации»  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4401963" y="602997"/>
            <a:ext cx="7633608" cy="117490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Медицинская помощь оказывается </a:t>
            </a:r>
          </a:p>
          <a:p>
            <a:pPr algn="ctr">
              <a:defRPr/>
            </a:pPr>
            <a:r>
              <a:rPr lang="ru-RU" sz="1800" b="1" u="sng" dirty="0">
                <a:solidFill>
                  <a:srgbClr val="0000FF"/>
                </a:solidFill>
                <a:latin typeface="Georgia" pitchFamily="18" charset="0"/>
              </a:rPr>
              <a:t>без соблюдения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 необходимого предварительного условия медицинского вмешательства - получения информированного добровольного согласия</a:t>
            </a:r>
            <a:endParaRPr lang="ru-RU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43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783" y="1255466"/>
            <a:ext cx="5374217" cy="22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3284103" algn="bl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374900" y="3959713"/>
            <a:ext cx="9593015" cy="1836458"/>
          </a:xfrm>
          <a:prstGeom prst="rect">
            <a:avLst/>
          </a:prstGeom>
          <a:solidFill>
            <a:schemeClr val="bg1"/>
          </a:solidFill>
          <a:ln>
            <a:solidFill>
              <a:srgbClr val="A7D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800" b="1" dirty="0" smtClean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endPara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ЛИЦЕНЗИОННОЕ ТРЕБОВАНИЕ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заключивших с соискателем лицензии трудовые договоры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работников</a:t>
            </a:r>
            <a:r>
              <a:rPr lang="ru-RU" sz="1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имеющих среднее, высшее, послевузовское и (или) дополнительное медицинское или иное необходимое для выполнения заявленных работ (услуг) </a:t>
            </a:r>
            <a:r>
              <a:rPr lang="ru-RU" sz="1800" b="1" u="sng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 </a:t>
            </a:r>
            <a:r>
              <a:rPr lang="ru-RU" sz="1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u="sng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сертификат специалиста </a:t>
            </a:r>
            <a:r>
              <a:rPr lang="ru-RU" sz="1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(для специалистов с медицинским образованием</a:t>
            </a:r>
            <a:r>
              <a:rPr lang="ru-RU" sz="18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b="1" dirty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ru-RU" sz="1800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68760" y="1083703"/>
            <a:ext cx="1889572" cy="537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lnSpc>
                <a:spcPct val="114000"/>
              </a:lnSpc>
              <a:spcBef>
                <a:spcPts val="1000"/>
              </a:spcBef>
            </a:pP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15729" y="99371"/>
            <a:ext cx="10018936" cy="787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rgbClr val="2C3F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8332" y="5910471"/>
            <a:ext cx="6766124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91440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РФ от 16.04.2012 N 291</a:t>
            </a:r>
          </a:p>
          <a:p>
            <a:pPr lvl="0" algn="ctr" defTabSz="914400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 лицензировании медицинской деятельности …»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55" y="132733"/>
            <a:ext cx="3392028" cy="1450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90" y="1434580"/>
            <a:ext cx="2157210" cy="2875561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1886375" y="538700"/>
            <a:ext cx="7010098" cy="63904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Управление персоналом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690968"/>
              </p:ext>
            </p:extLst>
          </p:nvPr>
        </p:nvGraphicFramePr>
        <p:xfrm>
          <a:off x="2806700" y="1312164"/>
          <a:ext cx="9161215" cy="2180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1221"/>
                <a:gridCol w="1447018"/>
                <a:gridCol w="1896767"/>
                <a:gridCol w="1798994"/>
                <a:gridCol w="1877215"/>
              </a:tblGrid>
              <a:tr h="1090168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Должности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физическими лицами,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%,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занятыми должностями, %, 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Фактический 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совместительства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3389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Амбулаторно-поликлинические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54,7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3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СМП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65,5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1695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Стационарные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1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СМП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57,6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1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95281" y="136214"/>
            <a:ext cx="7712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093870" y="3073995"/>
            <a:ext cx="5998533" cy="1997735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Минздравсоцразвития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России 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23.07.2010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N541н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утверждении Единого квалификационного справочника должностей руководителей, специалистов и служащих, раздел "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Квалификационные характеристики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должностей работников в сфере здравоохранения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093871" y="1448772"/>
            <a:ext cx="5998532" cy="1542016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Приказ Минздрава России от 20.12.2012 N 1183н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 утверждении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Номенклатуры должностей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медицинских работников и фармацевтических работников"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127590" y="3593805"/>
            <a:ext cx="5677786" cy="295585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Приказ Минздрава России от 27.06.2016 N 419н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"Об утверждении Порядка допуска лиц, не завершивших освоение образовательных программ высшего медицинского или высшего фармацевтического образования, а также лиц с высшим медицинским или высшим фармацевтическим образованием к осуществлению медицинской деятельности или фармацевтической деятельности на должностях среднего медицинского или среднего фармацевтического персонала"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235699" y="5346699"/>
            <a:ext cx="5856703" cy="1330547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Минздрава России от 10.02.2016 N 83н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"Об утверждении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Квалификационных требований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медицинским и фармацевтическим работникам со средним медицинским и фармацевтическим образованием"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19" y="1108"/>
            <a:ext cx="3337581" cy="144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олилиния 9"/>
          <p:cNvSpPr/>
          <p:nvPr/>
        </p:nvSpPr>
        <p:spPr>
          <a:xfrm>
            <a:off x="2717799" y="212780"/>
            <a:ext cx="6136619" cy="63904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Управление персоналом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162" y="1179811"/>
            <a:ext cx="2746168" cy="2079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44" y="1794593"/>
            <a:ext cx="2188153" cy="16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7635" y="1587347"/>
            <a:ext cx="5311822" cy="3996956"/>
          </a:xfrm>
          <a:prstGeom prst="rect">
            <a:avLst/>
          </a:prstGeom>
          <a:solidFill>
            <a:schemeClr val="bg1"/>
          </a:solidFill>
          <a:ln>
            <a:solidFill>
              <a:srgbClr val="C94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spcBef>
                <a:spcPts val="1000"/>
              </a:spcBef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Медицинские работники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осуществляют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свою деятельность </a:t>
            </a:r>
            <a:r>
              <a:rPr lang="ru-RU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 с законодательством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Российской Федерации, руководствуясь принципами медицинской </a:t>
            </a:r>
            <a:r>
              <a:rPr lang="ru-RU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этики и деонтологии</a:t>
            </a:r>
          </a:p>
          <a:p>
            <a:pPr algn="ctr" defTabSz="914400">
              <a:spcBef>
                <a:spcPts val="1000"/>
              </a:spcBef>
            </a:pP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55542" y="1991688"/>
            <a:ext cx="4780426" cy="3228491"/>
          </a:xfrm>
          <a:prstGeom prst="rect">
            <a:avLst/>
          </a:prstGeom>
          <a:solidFill>
            <a:schemeClr val="bg1"/>
          </a:solidFill>
          <a:ln>
            <a:solidFill>
              <a:srgbClr val="A7D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оказывать 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медицинскую </a:t>
            </a: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соответствии со своей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квалификацией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должностными инструкциями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служебными и должностными </a:t>
            </a: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обязанностями</a:t>
            </a:r>
            <a:endParaRPr lang="ru-RU" sz="2800" b="1" dirty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ru-RU" sz="1900" dirty="0">
              <a:solidFill>
                <a:srgbClr val="70AD47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68760" y="1083703"/>
            <a:ext cx="1889572" cy="537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lnSpc>
                <a:spcPct val="114000"/>
              </a:lnSpc>
              <a:spcBef>
                <a:spcPts val="1000"/>
              </a:spcBef>
            </a:pP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44320" y="1201598"/>
            <a:ext cx="4602869" cy="70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Медицинские работники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обязаны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15729" y="83556"/>
            <a:ext cx="10018936" cy="787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rgbClr val="2C3F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4451" y="5730596"/>
            <a:ext cx="8167093" cy="1015663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914400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73,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21.11.2011 N 323-ФЗ</a:t>
            </a:r>
          </a:p>
          <a:p>
            <a:pPr lvl="0" algn="ctr" defTabSz="914400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"Об основах охраны здоровья граждан в Российской Федерации"</a:t>
            </a:r>
          </a:p>
          <a:p>
            <a:pPr lvl="0" algn="ctr" defTabSz="914400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817656" y="231770"/>
            <a:ext cx="7010098" cy="63904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Управление персоналом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922401" y="3122317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5833501" y="3808117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27209611"/>
              </p:ext>
            </p:extLst>
          </p:nvPr>
        </p:nvGraphicFramePr>
        <p:xfrm>
          <a:off x="425451" y="620688"/>
          <a:ext cx="6793511" cy="64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75242"/>
              </p:ext>
            </p:extLst>
          </p:nvPr>
        </p:nvGraphicFramePr>
        <p:xfrm>
          <a:off x="3975100" y="1429393"/>
          <a:ext cx="2960827" cy="518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827"/>
              </a:tblGrid>
              <a:tr h="1477493"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проводятся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необходимые диагностические и лечебные мероприятия, 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консультации врачей специалистов;</a:t>
                      </a:r>
                    </a:p>
                  </a:txBody>
                  <a:tcPr marL="121941" marR="121941" marT="45699" marB="45699">
                    <a:solidFill>
                      <a:schemeClr val="bg2"/>
                    </a:solidFill>
                  </a:tcPr>
                </a:tc>
              </a:tr>
              <a:tr h="1709263">
                <a:tc>
                  <a:txBody>
                    <a:bodyPr/>
                    <a:lstStyle/>
                    <a:p>
                      <a:pPr algn="ctr"/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соблюдается маршрутизация пациентов;</a:t>
                      </a:r>
                    </a:p>
                    <a:p>
                      <a:pPr marL="0" marR="0" indent="0" algn="ctr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недооценка тяжести состояния пациента; </a:t>
                      </a:r>
                    </a:p>
                    <a:p>
                      <a:pPr algn="ctr"/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необоснованные</a:t>
                      </a:r>
                      <a:r>
                        <a:rPr lang="ru-RU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отказы в госпитализации;</a:t>
                      </a:r>
                    </a:p>
                  </a:txBody>
                  <a:tcPr marL="121941" marR="121941" marT="45699" marB="45699">
                    <a:solidFill>
                      <a:schemeClr val="bg1"/>
                    </a:solidFill>
                  </a:tcPr>
                </a:tc>
              </a:tr>
              <a:tr h="550414">
                <a:tc>
                  <a:txBody>
                    <a:bodyPr/>
                    <a:lstStyle/>
                    <a:p>
                      <a:pPr marL="0" marR="0" indent="0" algn="ctr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преемственности;</a:t>
                      </a:r>
                    </a:p>
                    <a:p>
                      <a:pPr algn="ctr"/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2"/>
                    </a:solidFill>
                  </a:tcPr>
                </a:tc>
              </a:tr>
              <a:tr h="677485">
                <a:tc>
                  <a:txBody>
                    <a:bodyPr/>
                    <a:lstStyle/>
                    <a:p>
                      <a:pPr marL="0" marR="0" indent="0" algn="ctr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осуществляется диспансерное наблюдение</a:t>
                      </a:r>
                      <a:endParaRPr lang="ru-RU" sz="17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604885"/>
            <a:ext cx="250748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im0-tub-ru.yandex.net/i?id=8754cbe7806f767d34dbd5322e55bfa5-l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59" y="2587335"/>
            <a:ext cx="2663825" cy="20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18750" t="45478" r="62355" b="36951"/>
          <a:stretch/>
        </p:blipFill>
        <p:spPr bwMode="auto">
          <a:xfrm>
            <a:off x="9601199" y="4904510"/>
            <a:ext cx="2507486" cy="1693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олилиния 11"/>
          <p:cNvSpPr/>
          <p:nvPr/>
        </p:nvSpPr>
        <p:spPr>
          <a:xfrm>
            <a:off x="7403166" y="180256"/>
            <a:ext cx="2015835" cy="810344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 нормативных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правовых актов 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7506601" y="1096726"/>
            <a:ext cx="1912400" cy="665328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Дефицит кадров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7506601" y="4345129"/>
            <a:ext cx="1964122" cy="1392382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Проблемы взаимодействия медицинских работников. Отсутствие преемственности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авая круглая скобка 2"/>
          <p:cNvSpPr/>
          <p:nvPr/>
        </p:nvSpPr>
        <p:spPr>
          <a:xfrm>
            <a:off x="7134999" y="1590706"/>
            <a:ext cx="45719" cy="4842130"/>
          </a:xfrm>
          <a:prstGeom prst="rightBracke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7532459" y="2680852"/>
            <a:ext cx="1912400" cy="540565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Отсутствие оборудования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560689" y="5846552"/>
            <a:ext cx="1910034" cy="941985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Отсутствие контроля и организационных решений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06597" y="1908517"/>
            <a:ext cx="1912404" cy="67242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Отсутствие мотивации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05627"/>
              </p:ext>
            </p:extLst>
          </p:nvPr>
        </p:nvGraphicFramePr>
        <p:xfrm>
          <a:off x="0" y="1429391"/>
          <a:ext cx="3400136" cy="5456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136"/>
              </a:tblGrid>
              <a:tr h="1282014">
                <a:tc>
                  <a:txBody>
                    <a:bodyPr/>
                    <a:lstStyle/>
                    <a:p>
                      <a:pPr marL="0" marR="0" lvl="0" indent="0" algn="ctr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Несоблюдение порядков  оказания МП, стандартов МП, критериев качества МП,  клинических рекомендаций</a:t>
                      </a:r>
                    </a:p>
                  </a:txBody>
                  <a:tcPr marL="121941" marR="121941" marT="45699" marB="45699">
                    <a:solidFill>
                      <a:schemeClr val="bg1"/>
                    </a:solidFill>
                  </a:tcPr>
                </a:tc>
              </a:tr>
              <a:tr h="887600">
                <a:tc>
                  <a:txBody>
                    <a:bodyPr/>
                    <a:lstStyle/>
                    <a:p>
                      <a:pPr marL="0" marR="0" lvl="0" indent="0" algn="ctr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Нарушения при оказании </a:t>
                      </a:r>
                      <a:r>
                        <a:rPr lang="ru-RU" sz="1800" b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экстренной медицинской  помощи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2"/>
                    </a:solidFill>
                  </a:tcPr>
                </a:tc>
              </a:tr>
              <a:tr h="729093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Необеспечение хирургической безопасности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1"/>
                    </a:solidFill>
                  </a:tcPr>
                </a:tc>
              </a:tr>
              <a:tr h="951004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Несоблюдение правил клинического использования крови и ее компонентов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2"/>
                    </a:solidFill>
                  </a:tcPr>
                </a:tc>
              </a:tr>
              <a:tr h="8876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Нарушения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профилактике инфекций, связанных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 медицинской помощью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1"/>
                    </a:solidFill>
                  </a:tcPr>
                </a:tc>
              </a:tr>
              <a:tr h="66568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Необеспечение безопасности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среды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45699" marB="45699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9" name="Полилиния 48"/>
          <p:cNvSpPr/>
          <p:nvPr/>
        </p:nvSpPr>
        <p:spPr>
          <a:xfrm>
            <a:off x="7532459" y="3329645"/>
            <a:ext cx="1912400" cy="878847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Отсутствие лекарственных препаратов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авая круглая скобка 28"/>
          <p:cNvSpPr/>
          <p:nvPr/>
        </p:nvSpPr>
        <p:spPr>
          <a:xfrm>
            <a:off x="3515499" y="1429392"/>
            <a:ext cx="45719" cy="2181446"/>
          </a:xfrm>
          <a:prstGeom prst="rightBracke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573918" y="2028831"/>
            <a:ext cx="30429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3878214" y="1523382"/>
            <a:ext cx="45719" cy="4842130"/>
          </a:xfrm>
          <a:prstGeom prst="rightBracke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78100" y="-3477"/>
            <a:ext cx="9588042" cy="78725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Ресурсы медицинской организации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Полилиния 4"/>
          <p:cNvSpPr/>
          <p:nvPr/>
        </p:nvSpPr>
        <p:spPr>
          <a:xfrm>
            <a:off x="2832100" y="888999"/>
            <a:ext cx="7759700" cy="124460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Мониторинг наличия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лекарственных препаратов и медицинских изделий в соответствии с порядками оказания медицинской помощи, с учетом стандартов медицинской помощи и на основе клинических рекомендаций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832100" y="2349500"/>
            <a:ext cx="7645400" cy="142239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Принятие мер, направленных на </a:t>
            </a:r>
            <a:r>
              <a:rPr lang="ru-RU" sz="24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4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24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4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необходимыми лекарственными препаратами </a:t>
            </a:r>
            <a:r>
              <a:rPr lang="ru-RU" sz="24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медицинскими изделиями </a:t>
            </a:r>
            <a:endParaRPr lang="ru-RU" sz="24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6" y="3936999"/>
            <a:ext cx="3957636" cy="26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198936"/>
            <a:ext cx="3175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27038" r="37917" b="4372"/>
          <a:stretch/>
        </p:blipFill>
        <p:spPr bwMode="auto">
          <a:xfrm>
            <a:off x="3657600" y="3936998"/>
            <a:ext cx="2654300" cy="22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26445" r="37917" b="4519"/>
          <a:stretch/>
        </p:blipFill>
        <p:spPr bwMode="auto">
          <a:xfrm>
            <a:off x="5826820" y="4521200"/>
            <a:ext cx="282823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245198" y="1104900"/>
            <a:ext cx="3401839" cy="1866900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21.11.2011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№323-ФЗ                             «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основах охраны здоровья граждан в Российской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Федерации»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002" y="25707"/>
            <a:ext cx="8930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2C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Назначение лекарственных препаратов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245198" y="4851400"/>
            <a:ext cx="3401839" cy="1638300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Минздрава России от 14.01.2019 N 4н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"Об утверждении порядка назначения лекарственных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препаратов  …  "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86301" y="2044063"/>
            <a:ext cx="7302500" cy="1398843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Медицинские работники и руководители медицинских организаций не вправе:</a:t>
            </a:r>
          </a:p>
          <a:p>
            <a:pPr algn="ctr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предоставлять при назначении курса лечения пациенту недостоверную и (или) 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неполную информацию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об используемых лекарственных препаратах, о медицинских изделиях, в том числе скрывать сведения о наличии в обращении аналогичных лекарственных препаратов, медицинских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изделий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86300" y="850900"/>
            <a:ext cx="7302500" cy="114299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Медицинские работники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обязаны назначать лекарственные препараты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в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порядке, установленном уполномоченным федеральным органом исполнительной власти</a:t>
            </a:r>
          </a:p>
        </p:txBody>
      </p:sp>
      <p:sp>
        <p:nvSpPr>
          <p:cNvPr id="2" name="Пятиугольник 1"/>
          <p:cNvSpPr/>
          <p:nvPr/>
        </p:nvSpPr>
        <p:spPr>
          <a:xfrm>
            <a:off x="3707892" y="1268982"/>
            <a:ext cx="978408" cy="4846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73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3707892" y="3594100"/>
            <a:ext cx="978408" cy="698499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«е»          п. 2.1;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«е» п. 2.2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4686300" y="3469320"/>
            <a:ext cx="7302500" cy="114299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Критерии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качества медицинской помощи: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назначение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лекарственных препаратов для медицинского применения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учетом инструкций по применению лекарственных препаратов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245198" y="3276600"/>
            <a:ext cx="3401839" cy="133571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spcBef>
                <a:spcPct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Минздрава России от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10.05.2017 N 203н</a:t>
            </a:r>
          </a:p>
          <a:p>
            <a:pPr lvl="0" algn="ctr" defTabSz="711200">
              <a:spcBef>
                <a:spcPct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"Об утверждении критериев оценки качества медицинской помощи"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707892" y="2386582"/>
            <a:ext cx="978408" cy="4846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74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686301" y="4629985"/>
            <a:ext cx="7302500" cy="1046915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Сведения о назначенном лекарственном препарате (наименование лекарственного препарата, дозировка, способ введения и применения, режим дозирования, продолжительность лечения и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обоснование назначения лекарственного препарата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 вносятся медицинским работником в медицинскую документацию пациента.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686301" y="5676900"/>
            <a:ext cx="7302500" cy="1046915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Назначение лекарственных препаратов осуществляется медицинским работником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международному непатентованному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наименованию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3707892" y="5842000"/>
            <a:ext cx="978408" cy="4846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3707893" y="4975352"/>
            <a:ext cx="978408" cy="48463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 3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80514"/>
      </p:ext>
    </p:extLst>
  </p:cSld>
  <p:clrMapOvr>
    <a:masterClrMapping/>
  </p:clrMapOvr>
  <p:transition advTm="665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9054" y="1202198"/>
            <a:ext cx="10013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РОССИЙСКОЙ ФЕДЕРАЦИИ ОТ 07.05.2018 № 204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И СТРАТЕГИЧЕСКИХ ЗАДАЧАХ РАЗВИТИЯ РОССИЙСКОЙ ФЕДЕРАЦИИ НА ПЕРИОД ДО 2024 ГОДА»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1515958" y="2679526"/>
            <a:ext cx="9231760" cy="3949874"/>
          </a:xfrm>
          <a:custGeom>
            <a:avLst/>
            <a:gdLst>
              <a:gd name="connsiteX0" fmla="*/ 0 w 5890800"/>
              <a:gd name="connsiteY0" fmla="*/ 0 h 5024250"/>
              <a:gd name="connsiteX1" fmla="*/ 5890800 w 5890800"/>
              <a:gd name="connsiteY1" fmla="*/ 0 h 5024250"/>
              <a:gd name="connsiteX2" fmla="*/ 5890800 w 5890800"/>
              <a:gd name="connsiteY2" fmla="*/ 5024250 h 5024250"/>
              <a:gd name="connsiteX3" fmla="*/ 0 w 5890800"/>
              <a:gd name="connsiteY3" fmla="*/ 5024250 h 5024250"/>
              <a:gd name="connsiteX4" fmla="*/ 0 w 5890800"/>
              <a:gd name="connsiteY4" fmla="*/ 0 h 50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800" h="5024250">
                <a:moveTo>
                  <a:pt x="0" y="0"/>
                </a:moveTo>
                <a:lnTo>
                  <a:pt x="5890800" y="0"/>
                </a:lnTo>
                <a:lnTo>
                  <a:pt x="5890800" y="5024250"/>
                </a:lnTo>
                <a:lnTo>
                  <a:pt x="0" y="50242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7192" tIns="540000" rIns="457192" bIns="120904" numCol="1" spcCol="1270" anchor="t" anchorCtr="0">
            <a:no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ОБЕСПЕЧЕНИЕ</a:t>
            </a:r>
            <a:r>
              <a:rPr lang="ru-RU" sz="2200" dirty="0" smtClean="0">
                <a:solidFill>
                  <a:srgbClr val="020C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УСТОЙЧИВОГО ЕСТЕСТВЕННОГО РОСТА ЧИСЛЕННОСТИ НАСЕЛЕНИЯ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ФЕДЕРАЦИИ; 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200" dirty="0" smtClean="0">
              <a:solidFill>
                <a:srgbClr val="020C2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ПОВЫШЕНИЕ ОЖИДАЕМОЙ ПРОДОЛЖИТЕЛЬНОСТИ ЖИЗНИ</a:t>
            </a:r>
            <a:r>
              <a:rPr lang="ru-RU" sz="22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2200" dirty="0" smtClean="0">
                <a:solidFill>
                  <a:srgbClr val="020C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ДО 78 ЛЕТ (К 2030 ГОДУ - ДО 80 ЛЕТ)</a:t>
            </a:r>
          </a:p>
          <a:p>
            <a:endParaRPr lang="ru-RU" sz="2200" b="1" dirty="0" smtClean="0"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Дата 4"/>
          <p:cNvSpPr>
            <a:spLocks noGrp="1"/>
          </p:cNvSpPr>
          <p:nvPr>
            <p:ph type="dt" sz="quarter" idx="10"/>
          </p:nvPr>
        </p:nvSpPr>
        <p:spPr>
          <a:xfrm>
            <a:off x="2540000" y="6400800"/>
            <a:ext cx="8128000" cy="30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400" smtClean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1090085" y="2854326"/>
            <a:ext cx="1934633" cy="1254125"/>
          </a:xfrm>
          <a:prstGeom prst="downArrow">
            <a:avLst>
              <a:gd name="adj1" fmla="val 50000"/>
              <a:gd name="adj2" fmla="val 28500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5122334" y="2852739"/>
            <a:ext cx="1934633" cy="1064359"/>
          </a:xfrm>
          <a:prstGeom prst="downArrow">
            <a:avLst>
              <a:gd name="adj1" fmla="val 50000"/>
              <a:gd name="adj2" fmla="val 28500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9445882" y="2832018"/>
            <a:ext cx="1934633" cy="1654175"/>
          </a:xfrm>
          <a:prstGeom prst="downArrow">
            <a:avLst>
              <a:gd name="adj1" fmla="val 50000"/>
              <a:gd name="adj2" fmla="val 28501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567" y="6237288"/>
            <a:ext cx="11906251" cy="3429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1400" smtClean="0"/>
              <a:t>	</a:t>
            </a:r>
            <a:endParaRPr lang="ru-RU" altLang="ru-RU" sz="1400" b="1" smtClean="0">
              <a:latin typeface="Georgia" pitchFamily="18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334434" y="1700214"/>
            <a:ext cx="3359151" cy="10810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lIns="54000" tIns="0" rIns="54000" bIns="0"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</a:rPr>
              <a:t>Федеральное Собрание Российской Федерации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2730500" y="188640"/>
            <a:ext cx="8948084" cy="11520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000" tIns="0" rIns="54000" bIns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Нормативно-правовое регулирование в сфере мониторинга безопасности лекарственных препаратов</a:t>
            </a:r>
          </a:p>
        </p:txBody>
      </p:sp>
      <p:sp>
        <p:nvSpPr>
          <p:cNvPr id="7179" name="AutoShape 9"/>
          <p:cNvSpPr>
            <a:spLocks noChangeArrowheads="1"/>
          </p:cNvSpPr>
          <p:nvPr/>
        </p:nvSpPr>
        <p:spPr bwMode="auto">
          <a:xfrm>
            <a:off x="4464051" y="1700214"/>
            <a:ext cx="3359149" cy="10810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lIns="54000" tIns="0" rIns="54000" bIns="0"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</a:rPr>
              <a:t>Министерство здравоохранения Российской Федерации</a:t>
            </a:r>
          </a:p>
        </p:txBody>
      </p:sp>
      <p:sp>
        <p:nvSpPr>
          <p:cNvPr id="7180" name="AutoShape 10"/>
          <p:cNvSpPr>
            <a:spLocks noChangeArrowheads="1"/>
          </p:cNvSpPr>
          <p:nvPr/>
        </p:nvSpPr>
        <p:spPr bwMode="auto">
          <a:xfrm>
            <a:off x="8536518" y="1700214"/>
            <a:ext cx="3359149" cy="10810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lIns="54000" tIns="0" rIns="54000" bIns="0"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</a:rPr>
              <a:t>Росздравнадзор</a:t>
            </a:r>
          </a:p>
        </p:txBody>
      </p:sp>
      <p:sp>
        <p:nvSpPr>
          <p:cNvPr id="7181" name="AutoShape 11"/>
          <p:cNvSpPr>
            <a:spLocks noChangeArrowheads="1"/>
          </p:cNvSpPr>
          <p:nvPr/>
        </p:nvSpPr>
        <p:spPr bwMode="auto">
          <a:xfrm>
            <a:off x="3886200" y="1773239"/>
            <a:ext cx="482600" cy="8651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82" name="AutoShape 12"/>
          <p:cNvSpPr>
            <a:spLocks noChangeArrowheads="1"/>
          </p:cNvSpPr>
          <p:nvPr/>
        </p:nvSpPr>
        <p:spPr bwMode="auto">
          <a:xfrm>
            <a:off x="7918451" y="1773239"/>
            <a:ext cx="482600" cy="8651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83" name="Text Box 13"/>
          <p:cNvSpPr txBox="1">
            <a:spLocks noChangeArrowheads="1"/>
          </p:cNvSpPr>
          <p:nvPr/>
        </p:nvSpPr>
        <p:spPr bwMode="auto">
          <a:xfrm>
            <a:off x="334434" y="2952750"/>
            <a:ext cx="335915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latin typeface="Tahoma" pitchFamily="34" charset="0"/>
              </a:rPr>
              <a:t>Законодательство </a:t>
            </a:r>
            <a:endParaRPr lang="ru-RU" altLang="ru-RU" b="1" dirty="0" smtClean="0"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D44106"/>
                </a:solidFill>
                <a:latin typeface="Tahoma" pitchFamily="34" charset="0"/>
              </a:rPr>
              <a:t>(</a:t>
            </a:r>
            <a:r>
              <a:rPr lang="ru-RU" altLang="ru-RU" sz="1200" b="1" dirty="0">
                <a:solidFill>
                  <a:srgbClr val="D44106"/>
                </a:solidFill>
                <a:latin typeface="Tahoma" pitchFamily="34" charset="0"/>
              </a:rPr>
              <a:t>Федеральные законы</a:t>
            </a:r>
            <a:r>
              <a:rPr lang="ru-RU" altLang="ru-RU" b="1" dirty="0">
                <a:solidFill>
                  <a:srgbClr val="D44106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7184" name="Text Box 14"/>
          <p:cNvSpPr txBox="1">
            <a:spLocks noChangeArrowheads="1"/>
          </p:cNvSpPr>
          <p:nvPr/>
        </p:nvSpPr>
        <p:spPr bwMode="auto">
          <a:xfrm>
            <a:off x="4368801" y="2952751"/>
            <a:ext cx="355176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latin typeface="Tahoma" pitchFamily="34" charset="0"/>
              </a:rPr>
              <a:t>Нормативно-правовое регулирование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>
                <a:solidFill>
                  <a:srgbClr val="D44106"/>
                </a:solidFill>
                <a:latin typeface="Tahoma" pitchFamily="34" charset="0"/>
              </a:rPr>
              <a:t>(приказы)</a:t>
            </a:r>
          </a:p>
        </p:txBody>
      </p:sp>
      <p:sp>
        <p:nvSpPr>
          <p:cNvPr id="7185" name="Text Box 15"/>
          <p:cNvSpPr txBox="1">
            <a:spLocks noChangeArrowheads="1"/>
          </p:cNvSpPr>
          <p:nvPr/>
        </p:nvSpPr>
        <p:spPr bwMode="auto">
          <a:xfrm>
            <a:off x="8733625" y="2978151"/>
            <a:ext cx="33591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latin typeface="Tahoma" pitchFamily="34" charset="0"/>
              </a:rPr>
              <a:t>Контроль и надзор за соблюдением законодательства  по мониторингу безопасности ЛП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b="1">
              <a:latin typeface="Tahoma" pitchFamily="34" charset="0"/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11760201" y="6546850"/>
            <a:ext cx="38523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altLang="ru-RU" sz="1400">
              <a:latin typeface="Constantia" pitchFamily="18" charset="0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329019" y="4099128"/>
            <a:ext cx="3359151" cy="258107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000" tIns="0" rIns="54000" bIns="0" anchor="ctr"/>
          <a:lstStyle/>
          <a:p>
            <a:pPr algn="ctr">
              <a:defRPr/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</a:rPr>
              <a:t>Федеральные  законы: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от 12.04.2010 № 61-ФЗ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«Об обращении лекарственных средств»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</a:rPr>
              <a:t>(гл. 13)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от 21.11.2011 № 323-ФЗ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«Об основах охраны здоровья граждан в Российской Федерации» 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</a:rPr>
              <a:t>(ст.73 ) </a:t>
            </a:r>
          </a:p>
          <a:p>
            <a:pPr algn="ctr">
              <a:defRPr/>
            </a:pPr>
            <a:endParaRPr lang="ru-RU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3921925" y="3917098"/>
            <a:ext cx="4754551" cy="27631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000" tIns="0" rIns="54000" bIns="0" anchor="ctr"/>
          <a:lstStyle/>
          <a:p>
            <a:pPr algn="ctr">
              <a:defRPr/>
            </a:pP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</a:rPr>
              <a:t>Приказ </a:t>
            </a:r>
            <a:r>
              <a:rPr lang="ru-RU" sz="1600" b="1" u="sng" dirty="0" err="1">
                <a:solidFill>
                  <a:srgbClr val="000000"/>
                </a:solidFill>
                <a:latin typeface="Times New Roman" pitchFamily="18" charset="0"/>
              </a:rPr>
              <a:t>Минздравсоцразвития</a:t>
            </a: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</a:rPr>
              <a:t> России 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</a:rPr>
              <a:t>от 26.08.2010 № 757н </a:t>
            </a:r>
            <a:endParaRPr lang="ru-RU" sz="1600" b="1" u="sng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 утверждении порядка осуществления мониторинга безопасности лекарственных препаратов для медицинского применения, регистрации побочных действий, серьезных нежелательных реакций, непредвиденных нежелательных реакций при применении лекарственных препаратов для медицинского применения»; </a:t>
            </a:r>
          </a:p>
          <a:p>
            <a:pPr algn="ctr">
              <a:defRPr/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000000"/>
                </a:solidFill>
                <a:latin typeface="Times New Roman" pitchFamily="18" charset="0"/>
              </a:rPr>
              <a:t>Приказ Минздрава России от 14.11.2018 N 777н</a:t>
            </a:r>
          </a:p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"Об утверждении Порядка приостановления применения лекарственного препарата для медицинского применения"</a:t>
            </a:r>
          </a:p>
          <a:p>
            <a:pPr algn="ctr">
              <a:defRPr/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8826500" y="4517822"/>
            <a:ext cx="3173400" cy="21623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4000" tIns="0" rIns="54000" bIns="0" anchor="ctr"/>
          <a:lstStyle/>
          <a:p>
            <a:pPr algn="ctr">
              <a:defRPr/>
            </a:pP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</a:rPr>
              <a:t>Приказ Росздравнадзора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от 15.02.2017 № 1071 </a:t>
            </a:r>
          </a:p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«Об утверждении Порядка осуществления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</a:rPr>
              <a:t>фармаконадзора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861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E298CA-1B28-46BC-92A3-36E2B3B654F0}" type="slidenum">
              <a:rPr lang="ru-RU" altLang="ru-RU" sz="1400" smtClean="0"/>
              <a:pPr eaLnBrk="1" hangingPunct="1"/>
              <a:t>21</a:t>
            </a:fld>
            <a:endParaRPr lang="ru-RU" altLang="ru-RU" sz="140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40000" y="0"/>
            <a:ext cx="9566008" cy="78725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Мониторинг безопасности лекарственных препаратов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795950"/>
              </p:ext>
            </p:extLst>
          </p:nvPr>
        </p:nvGraphicFramePr>
        <p:xfrm>
          <a:off x="584200" y="1143000"/>
          <a:ext cx="4864100" cy="4147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Диаграмма" r:id="rId4" imgW="3848100" imgH="3057525" progId="Excel.Chart.8">
                  <p:embed/>
                </p:oleObj>
              </mc:Choice>
              <mc:Fallback>
                <p:oleObj name="Диаграмма" r:id="rId4" imgW="3848100" imgH="3057525" progId="Excel.Char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00" y="1143000"/>
                        <a:ext cx="4864100" cy="4147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84" y="838053"/>
            <a:ext cx="6611816" cy="46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38900" y="5452647"/>
            <a:ext cx="4241800" cy="1153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Регионы – лидеры в 2018 году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количеству сообщений о НПР ЛП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100 тыс. населения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8000" y="5452647"/>
            <a:ext cx="5041900" cy="1153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количества сообщений о ПНР ЛП, поступивших из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Алтайского края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2010, 2015-2018гг.</a:t>
            </a:r>
          </a:p>
        </p:txBody>
      </p:sp>
    </p:spTree>
    <p:extLst>
      <p:ext uri="{BB962C8B-B14F-4D97-AF65-F5344CB8AC3E}">
        <p14:creationId xmlns:p14="http://schemas.microsoft.com/office/powerpoint/2010/main" val="7655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81833" y="2464661"/>
            <a:ext cx="1723119" cy="2723823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МЗСР РФ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23.08.2010 </a:t>
            </a:r>
          </a:p>
          <a:p>
            <a:pPr algn="ctr"/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706н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хранения ЛС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4190" y="2464662"/>
            <a:ext cx="1939019" cy="3308598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31.08.2016 </a:t>
            </a:r>
          </a:p>
          <a:p>
            <a:pPr algn="ctr"/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646н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надлежащей практики хранения и перевозки ЛП для МП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83721" y="2464662"/>
            <a:ext cx="1939019" cy="3600986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 РФ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03.09.2010 </a:t>
            </a:r>
            <a:r>
              <a:rPr lang="ru-RU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№674</a:t>
            </a:r>
            <a:endParaRPr lang="ru-RU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уничтожения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недоброкачественных ЛС, фальсифицированных ЛС и контрафактных ЛС»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78932" y="1400769"/>
            <a:ext cx="6624736" cy="83099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12.04.2010 № 61-ФЗ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обращении лекарственных средств»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98800" y="200440"/>
            <a:ext cx="8804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ЛЕКАРСТВЕННЫХ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хранения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транспортировки ЛП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733236"/>
              </p:ext>
            </p:extLst>
          </p:nvPr>
        </p:nvGraphicFramePr>
        <p:xfrm>
          <a:off x="114299" y="4913180"/>
          <a:ext cx="3225799" cy="1817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/>
                <a:gridCol w="927100"/>
                <a:gridCol w="1041399"/>
              </a:tblGrid>
              <a:tr h="406515">
                <a:tc row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</a:t>
                      </a: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КоАП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К-во протоколов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541032">
                <a:tc v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мес.  2019г.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9839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ч. 1 ст.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14.4.2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9839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ч. 1 ст. 14.43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9839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19.7.8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95913"/>
              </p:ext>
            </p:extLst>
          </p:nvPr>
        </p:nvGraphicFramePr>
        <p:xfrm>
          <a:off x="3340098" y="4913183"/>
          <a:ext cx="1968499" cy="1817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7100"/>
                <a:gridCol w="1041399"/>
              </a:tblGrid>
              <a:tr h="704574">
                <a:tc grid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предостережений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647256"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мес.  2019г.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65232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/>
          <a:stretch/>
        </p:blipFill>
        <p:spPr bwMode="auto">
          <a:xfrm>
            <a:off x="863600" y="1400769"/>
            <a:ext cx="3886200" cy="317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3" t="21374" r="12646" b="42418"/>
          <a:stretch/>
        </p:blipFill>
        <p:spPr bwMode="auto">
          <a:xfrm>
            <a:off x="5681833" y="5321300"/>
            <a:ext cx="1819401" cy="142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30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>
            <a:spLocks noGrp="1"/>
          </p:cNvSpPr>
          <p:nvPr>
            <p:ph type="title"/>
          </p:nvPr>
        </p:nvSpPr>
        <p:spPr>
          <a:xfrm>
            <a:off x="2238544" y="121920"/>
            <a:ext cx="9623255" cy="13868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лекарственных препаратов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ФЗ от 28.11.2018 № 449-ФЗ </a:t>
            </a:r>
            <a:br>
              <a:rPr lang="ru-RU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 от 12.04.2010 № 61-ФЗ «Об обращении ЛС»  (ст. 67)</a:t>
            </a:r>
          </a:p>
        </p:txBody>
      </p:sp>
      <p:sp>
        <p:nvSpPr>
          <p:cNvPr id="223" name="Google Shape;223;p22"/>
          <p:cNvSpPr txBox="1">
            <a:spLocks noGrp="1"/>
          </p:cNvSpPr>
          <p:nvPr>
            <p:ph type="body" idx="1"/>
          </p:nvPr>
        </p:nvSpPr>
        <p:spPr>
          <a:xfrm>
            <a:off x="7019834" y="1817949"/>
            <a:ext cx="4486366" cy="35008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69329" lvl="0" indent="0" algn="ctr">
              <a:buNone/>
            </a:pPr>
            <a:r>
              <a:rPr lang="ru-RU" u="sng" dirty="0" smtClean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u="sng" dirty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или продажу ЛП для МП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нанесения средств идентификации, с нарушением установленного порядка их нанесения, а также </a:t>
            </a:r>
            <a:r>
              <a:rPr lang="ru-RU" b="1" u="sng" dirty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несвоевременное внесение данных </a:t>
            </a:r>
            <a:r>
              <a:rPr lang="ru-RU" b="1" dirty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систему </a:t>
            </a:r>
            <a:r>
              <a:rPr lang="ru-RU" dirty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МДЛП для МП или внесение в неё недостоверных данных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ИП, несут 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законодательством РФ</a:t>
            </a:r>
          </a:p>
        </p:txBody>
      </p:sp>
      <p:sp>
        <p:nvSpPr>
          <p:cNvPr id="224" name="Google Shape;224;p22"/>
          <p:cNvSpPr txBox="1">
            <a:spLocks noGrp="1"/>
          </p:cNvSpPr>
          <p:nvPr>
            <p:ph type="body" idx="2"/>
          </p:nvPr>
        </p:nvSpPr>
        <p:spPr>
          <a:xfrm>
            <a:off x="24527" y="2431392"/>
            <a:ext cx="5928360" cy="39281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69329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осуществляющие </a:t>
            </a:r>
            <a:r>
              <a:rPr lang="ru-RU" u="sng" dirty="0">
                <a:solidFill>
                  <a:srgbClr val="241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производство, хранение, ввоз в РФ, отпуск, реализацию, передачу, применение и уничтожение ЛП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МП,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порядке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 составе, которые установлены Правительством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</a:t>
            </a:r>
          </a:p>
          <a:p>
            <a:pPr marL="169329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учётом вида осуществляемой ими деятельности,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информации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ЛП для МП в систему МДЛП для МП </a:t>
            </a:r>
            <a:endParaRPr lang="ru-RU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 algn="just">
              <a:buNone/>
            </a:pPr>
            <a:endParaRPr lang="ru-RU" b="1" i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 algn="ctr">
              <a:lnSpc>
                <a:spcPct val="100000"/>
              </a:lnSpc>
              <a:buNone/>
            </a:pP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 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от 14.12.2018 №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1556</a:t>
            </a:r>
          </a:p>
          <a:p>
            <a:pPr marL="169329" indent="0" algn="ctr">
              <a:lnSpc>
                <a:spcPct val="100000"/>
              </a:lnSpc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Положения </a:t>
            </a:r>
            <a:endParaRPr 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 algn="ctr">
              <a:lnSpc>
                <a:spcPct val="100000"/>
              </a:lnSpc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МДЛП для МП»</a:t>
            </a:r>
          </a:p>
          <a:p>
            <a:pPr lvl="0">
              <a:lnSpc>
                <a:spcPct val="100000"/>
              </a:lnSpc>
            </a:pP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Google Shape;225;p22"/>
          <p:cNvSpPr txBox="1">
            <a:spLocks noGrp="1"/>
          </p:cNvSpPr>
          <p:nvPr>
            <p:ph type="body" idx="3"/>
          </p:nvPr>
        </p:nvSpPr>
        <p:spPr>
          <a:xfrm>
            <a:off x="6273994" y="5318760"/>
            <a:ext cx="5735127" cy="12401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69329" indent="0" algn="just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</a:rPr>
              <a:t>                               </a:t>
            </a:r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6.34 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</a:t>
            </a:r>
            <a:endParaRPr lang="ru-RU" sz="19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329" indent="0" algn="ctr">
              <a:lnSpc>
                <a:spcPct val="100000"/>
              </a:lnSpc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ред. ФЗ №58-ФЗ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15.04.2019, </a:t>
            </a:r>
          </a:p>
          <a:p>
            <a:pPr marL="169329" indent="0" algn="ctr">
              <a:lnSpc>
                <a:spcPct val="100000"/>
              </a:lnSpc>
              <a:buNone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действия с 01.01.2020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0000"/>
              </a:lnSpc>
              <a:buNone/>
            </a:pPr>
            <a:endParaRPr dirty="0"/>
          </a:p>
        </p:txBody>
      </p:sp>
      <p:sp>
        <p:nvSpPr>
          <p:cNvPr id="226" name="Google Shape;226;p22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23</a:t>
            </a:fld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9309" y="1428098"/>
            <a:ext cx="3088880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01.01.2020</a:t>
            </a:r>
            <a:endParaRPr lang="ru-RU" sz="4300" dirty="0">
              <a:solidFill>
                <a:srgbClr val="FF0000"/>
              </a:solidFill>
            </a:endParaRPr>
          </a:p>
        </p:txBody>
      </p:sp>
      <p:sp>
        <p:nvSpPr>
          <p:cNvPr id="17" name="Google Shape;607;p38"/>
          <p:cNvSpPr/>
          <p:nvPr/>
        </p:nvSpPr>
        <p:spPr>
          <a:xfrm>
            <a:off x="11083026" y="302260"/>
            <a:ext cx="778773" cy="778821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rgbClr val="00001A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09" y="5025399"/>
            <a:ext cx="2038725" cy="15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Полилиния 3"/>
          <p:cNvSpPr/>
          <p:nvPr/>
        </p:nvSpPr>
        <p:spPr>
          <a:xfrm>
            <a:off x="114299" y="1219200"/>
            <a:ext cx="8473937" cy="62229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закон от 21.11.2011 № 323-ФЗ «Об основах охраны здоровья граждан в Российской Федерации»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14300" y="1955276"/>
            <a:ext cx="4394200" cy="4902723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spcBef>
                <a:spcPct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38.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spcBef>
                <a:spcPct val="0"/>
              </a:spcBef>
            </a:pPr>
            <a:r>
              <a:rPr lang="ru-RU" sz="20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Медицинские </a:t>
            </a:r>
            <a:r>
              <a:rPr lang="ru-RU" sz="20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изделия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 территории Российской Федерации разрешается обращение медицинских изделий,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зарегистрированных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 порядке, установленном Правительством Российской Федерации, уполномоченным им федеральным органом исполнительной власти.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Производитель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(изготовитель) медицинского изделия разрабатывает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техническую и (или) эксплуатационную документацию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в соответствии с которой осуществляются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производство, изготовление,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хранение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транспортировка, монтаж, наладка,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применение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эксплуатация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в том числе </a:t>
            </a:r>
            <a:r>
              <a:rPr lang="ru-RU" sz="16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а также ремонт, утилизация или уничтожение медицинского изделия.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95281" y="136214"/>
            <a:ext cx="7712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Обращение медицинских изделий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610100" y="1955277"/>
            <a:ext cx="3978137" cy="4902723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spcBef>
                <a:spcPct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96.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spcBef>
                <a:spcPct val="0"/>
              </a:spcBef>
            </a:pPr>
            <a:r>
              <a:rPr lang="ru-RU" sz="20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20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безопасности медицинских </a:t>
            </a:r>
            <a:r>
              <a:rPr lang="ru-RU" sz="20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изделий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Медицинские изделия, находящиеся в обращении на территории Российской Федерации, подлежат мониторингу безопасности в целях выявления и предотвращения побочных действий, не указанных в инструкции по применению или руководстве по эксплуатации медицинского изделия, нежелательных реакций при его применении, особенностей взаимодействия медицинских изделий между собой, фактов и обстоятельств, создающих угрозу жизни и здоровью граждан и медицинских работников при применении и эксплуатации медицинских изделий.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8699499" y="3365500"/>
            <a:ext cx="3392903" cy="1435101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Приказ Минздрава России от 14.09.2012 №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175н 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 утверждении Порядка осуществления мониторинга безопасности медицинских изделий»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99500" y="1587501"/>
            <a:ext cx="3392903" cy="1663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Приказ Минздрава России от 16.05.2013 N 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300н</a:t>
            </a:r>
            <a:r>
              <a:rPr lang="ru-RU" sz="18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Об утверждении требований к медицинским организациям, проводящим клинические испытания медицинских </a:t>
            </a:r>
            <a:r>
              <a:rPr lang="ru-RU" sz="16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изделий …» </a:t>
            </a:r>
            <a:endParaRPr lang="ru-RU" sz="16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8699499" y="4950012"/>
            <a:ext cx="3392904" cy="1778579"/>
          </a:xfrm>
          <a:custGeom>
            <a:avLst/>
            <a:gdLst>
              <a:gd name="connsiteX0" fmla="*/ 0 w 2363416"/>
              <a:gd name="connsiteY0" fmla="*/ 393911 h 2363416"/>
              <a:gd name="connsiteX1" fmla="*/ 393911 w 2363416"/>
              <a:gd name="connsiteY1" fmla="*/ 0 h 2363416"/>
              <a:gd name="connsiteX2" fmla="*/ 1969505 w 2363416"/>
              <a:gd name="connsiteY2" fmla="*/ 0 h 2363416"/>
              <a:gd name="connsiteX3" fmla="*/ 2363416 w 2363416"/>
              <a:gd name="connsiteY3" fmla="*/ 393911 h 2363416"/>
              <a:gd name="connsiteX4" fmla="*/ 2363416 w 2363416"/>
              <a:gd name="connsiteY4" fmla="*/ 1969505 h 2363416"/>
              <a:gd name="connsiteX5" fmla="*/ 1969505 w 2363416"/>
              <a:gd name="connsiteY5" fmla="*/ 2363416 h 2363416"/>
              <a:gd name="connsiteX6" fmla="*/ 393911 w 2363416"/>
              <a:gd name="connsiteY6" fmla="*/ 2363416 h 2363416"/>
              <a:gd name="connsiteX7" fmla="*/ 0 w 2363416"/>
              <a:gd name="connsiteY7" fmla="*/ 1969505 h 2363416"/>
              <a:gd name="connsiteX8" fmla="*/ 0 w 2363416"/>
              <a:gd name="connsiteY8" fmla="*/ 393911 h 2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416" h="2363416">
                <a:moveTo>
                  <a:pt x="0" y="393911"/>
                </a:moveTo>
                <a:cubicBezTo>
                  <a:pt x="0" y="176360"/>
                  <a:pt x="176360" y="0"/>
                  <a:pt x="393911" y="0"/>
                </a:cubicBezTo>
                <a:lnTo>
                  <a:pt x="1969505" y="0"/>
                </a:lnTo>
                <a:cubicBezTo>
                  <a:pt x="2187056" y="0"/>
                  <a:pt x="2363416" y="176360"/>
                  <a:pt x="2363416" y="393911"/>
                </a:cubicBezTo>
                <a:lnTo>
                  <a:pt x="2363416" y="1969505"/>
                </a:lnTo>
                <a:cubicBezTo>
                  <a:pt x="2363416" y="2187056"/>
                  <a:pt x="2187056" y="2363416"/>
                  <a:pt x="1969505" y="2363416"/>
                </a:cubicBezTo>
                <a:lnTo>
                  <a:pt x="393911" y="2363416"/>
                </a:lnTo>
                <a:cubicBezTo>
                  <a:pt x="176360" y="2363416"/>
                  <a:pt x="0" y="2187056"/>
                  <a:pt x="0" y="1969505"/>
                </a:cubicBezTo>
                <a:lnTo>
                  <a:pt x="0" y="39391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332" tIns="176332" rIns="176332" bIns="176332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Минздрава России от 20.06.2012 N 12н</a:t>
            </a:r>
          </a:p>
          <a:p>
            <a:pPr algn="ctr" defTabSz="711200">
              <a:spcBef>
                <a:spcPct val="0"/>
              </a:spcBef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"Об утверждении Порядка сообщения субъектами обращения медицинских изделий обо всех случаях выявления побочных действий …."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8400774" y="5504434"/>
            <a:ext cx="48920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8400774" y="3840734"/>
            <a:ext cx="48920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40" y="102565"/>
            <a:ext cx="1784620" cy="14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5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193102"/>
              </p:ext>
            </p:extLst>
          </p:nvPr>
        </p:nvGraphicFramePr>
        <p:xfrm>
          <a:off x="122948" y="780356"/>
          <a:ext cx="7865352" cy="353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817" y="952500"/>
            <a:ext cx="3648725" cy="114805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нарушений по результатам плановых проверок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изделий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-192360"/>
            <a:ext cx="184731" cy="38472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0" y="-192360"/>
            <a:ext cx="184731" cy="38472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0" y="-192360"/>
            <a:ext cx="184731" cy="38472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41" t="21213"/>
          <a:stretch/>
        </p:blipFill>
        <p:spPr>
          <a:xfrm>
            <a:off x="8161761" y="4312128"/>
            <a:ext cx="3069167" cy="2509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96" y="5416812"/>
            <a:ext cx="2390065" cy="129098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23907"/>
              </p:ext>
            </p:extLst>
          </p:nvPr>
        </p:nvGraphicFramePr>
        <p:xfrm>
          <a:off x="8623142" y="952500"/>
          <a:ext cx="3225799" cy="1616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/>
                <a:gridCol w="927100"/>
                <a:gridCol w="1041399"/>
              </a:tblGrid>
              <a:tr h="496568">
                <a:tc row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</a:t>
                      </a: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КоАП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ПРОТОКОЛЫ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553420">
                <a:tc v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мес.  2019г.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6914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6.28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43040"/>
              </p:ext>
            </p:extLst>
          </p:nvPr>
        </p:nvGraphicFramePr>
        <p:xfrm>
          <a:off x="8623142" y="2695227"/>
          <a:ext cx="3225799" cy="1562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4451"/>
                <a:gridCol w="1931348"/>
              </a:tblGrid>
              <a:tr h="505173">
                <a:tc gridSpan="2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ПРЕДОСТЕРЕЖЕНИЯ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90170" algn="ctr" defTabSz="9142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мес.  2019г.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6914"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717800" y="10160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 smtClean="0">
                <a:solidFill>
                  <a:srgbClr val="2C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Контроль обращения медицинских изделий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173096"/>
              </p:ext>
            </p:extLst>
          </p:nvPr>
        </p:nvGraphicFramePr>
        <p:xfrm>
          <a:off x="184731" y="4098925"/>
          <a:ext cx="4524473" cy="2759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0009"/>
                <a:gridCol w="1024464"/>
              </a:tblGrid>
              <a:tr h="133350"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организации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43116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К-во сообщений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335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«Центральная городская больница, г. Заринск»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335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«Алтайский краевой кардиологический диспансер»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335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«Детская городская больница №1, </a:t>
                      </a:r>
                      <a:r>
                        <a:rPr lang="ru-RU" sz="1000" dirty="0" err="1">
                          <a:effectLst/>
                        </a:rPr>
                        <a:t>г.Барнаул</a:t>
                      </a:r>
                      <a:r>
                        <a:rPr lang="ru-RU" sz="1000" dirty="0">
                          <a:effectLst/>
                        </a:rPr>
                        <a:t>» КГБУЗ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652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«Староалейская  ЦРБ»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3335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«Городская больница№8, г.Барнаул»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43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«Городская больница № 3, г. Рубцовск» КГБУЗ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43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«Городская больница №12, г. Барнаул»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57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</a:t>
                      </a:r>
                      <a:r>
                        <a:rPr lang="ru-RU" sz="1000" dirty="0" err="1">
                          <a:effectLst/>
                        </a:rPr>
                        <a:t>Крутихинская</a:t>
                      </a:r>
                      <a:r>
                        <a:rPr lang="ru-RU" sz="1000" dirty="0">
                          <a:effectLst/>
                        </a:rPr>
                        <a:t> ЦРБ» КГБУЗ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57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«Центральная районная больница с. Завьялово» КГБУЗ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57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«Добрый доктор» КДЦ ООО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57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>
                          <a:effectLst/>
                        </a:rPr>
                        <a:t>«Волчихинская ЦРБ» КГБУЗ 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5575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dirty="0">
                          <a:effectLst/>
                        </a:rPr>
                        <a:t>«</a:t>
                      </a:r>
                      <a:r>
                        <a:rPr lang="ru-RU" sz="1000" dirty="0" err="1">
                          <a:effectLst/>
                        </a:rPr>
                        <a:t>Алт.кр</a:t>
                      </a:r>
                      <a:r>
                        <a:rPr lang="ru-RU" sz="1000" dirty="0">
                          <a:effectLst/>
                        </a:rPr>
                        <a:t>. </a:t>
                      </a:r>
                      <a:r>
                        <a:rPr lang="ru-RU" sz="1000" dirty="0" err="1">
                          <a:effectLst/>
                        </a:rPr>
                        <a:t>психоневролог.диспансер</a:t>
                      </a:r>
                      <a:r>
                        <a:rPr lang="ru-RU" sz="1000" dirty="0">
                          <a:effectLst/>
                        </a:rPr>
                        <a:t>» КГБУЗ   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16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 dirty="0">
                          <a:effectLst/>
                        </a:rPr>
                        <a:t>«</a:t>
                      </a:r>
                      <a:r>
                        <a:rPr lang="ru-RU" sz="1000" dirty="0" err="1">
                          <a:effectLst/>
                        </a:rPr>
                        <a:t>Славгородская</a:t>
                      </a:r>
                      <a:r>
                        <a:rPr lang="ru-RU" sz="1000" dirty="0">
                          <a:effectLst/>
                        </a:rPr>
                        <a:t> центральная районная больница» КГБУЗ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16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>
                          <a:effectLst/>
                        </a:rPr>
                        <a:t>«Краевая клиническая больница» КГБУЗ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16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>
                          <a:effectLst/>
                        </a:rPr>
                        <a:t>Иные (частное лицо)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01600">
                <a:tc>
                  <a:txBody>
                    <a:bodyPr/>
                    <a:lstStyle/>
                    <a:p>
                      <a:pPr indent="90170" algn="just">
                        <a:spcAft>
                          <a:spcPts val="0"/>
                        </a:spcAft>
                        <a:tabLst>
                          <a:tab pos="3657600" algn="l"/>
                        </a:tabLs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9017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3700" y="3724275"/>
            <a:ext cx="41021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 безопасности МИ, 2018 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2400" y="-3477"/>
            <a:ext cx="9473742" cy="78725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Безопасность обращения медицинских изделий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27558" r="28165" b="10960"/>
          <a:stretch/>
        </p:blipFill>
        <p:spPr bwMode="auto">
          <a:xfrm>
            <a:off x="1778000" y="602997"/>
            <a:ext cx="10223500" cy="607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700893"/>
            <a:ext cx="2089531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8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94"/>
          <p:cNvGrpSpPr>
            <a:grpSpLocks/>
          </p:cNvGrpSpPr>
          <p:nvPr/>
        </p:nvGrpSpPr>
        <p:grpSpPr bwMode="auto">
          <a:xfrm>
            <a:off x="1585914" y="1268413"/>
            <a:ext cx="9082087" cy="5497512"/>
            <a:chOff x="39" y="531"/>
            <a:chExt cx="5721" cy="3790"/>
          </a:xfrm>
        </p:grpSpPr>
        <p:sp>
          <p:nvSpPr>
            <p:cNvPr id="23567" name="Rectangle 2"/>
            <p:cNvSpPr>
              <a:spLocks noChangeArrowheads="1"/>
            </p:cNvSpPr>
            <p:nvPr/>
          </p:nvSpPr>
          <p:spPr bwMode="auto">
            <a:xfrm>
              <a:off x="39" y="1691"/>
              <a:ext cx="916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000" b="1">
                  <a:latin typeface="Verdana" panose="020B0604030504040204" pitchFamily="34" charset="0"/>
                </a:rPr>
                <a:t>Триггер</a:t>
              </a:r>
              <a:r>
                <a:rPr lang="en-US" altLang="ru-RU" sz="2000" b="1">
                  <a:latin typeface="Verdana" panose="020B0604030504040204" pitchFamily="34" charset="0"/>
                </a:rPr>
                <a:t>rs</a:t>
              </a:r>
            </a:p>
          </p:txBody>
        </p:sp>
        <p:grpSp>
          <p:nvGrpSpPr>
            <p:cNvPr id="23568" name="Group 93"/>
            <p:cNvGrpSpPr>
              <a:grpSpLocks/>
            </p:cNvGrpSpPr>
            <p:nvPr/>
          </p:nvGrpSpPr>
          <p:grpSpPr bwMode="auto">
            <a:xfrm>
              <a:off x="182" y="531"/>
              <a:ext cx="5578" cy="3790"/>
              <a:chOff x="182" y="531"/>
              <a:chExt cx="5578" cy="3790"/>
            </a:xfrm>
          </p:grpSpPr>
          <p:sp>
            <p:nvSpPr>
              <p:cNvPr id="23569" name="Rectangle 3"/>
              <p:cNvSpPr>
                <a:spLocks noChangeArrowheads="1"/>
              </p:cNvSpPr>
              <p:nvPr/>
            </p:nvSpPr>
            <p:spPr bwMode="auto">
              <a:xfrm>
                <a:off x="2118" y="4013"/>
                <a:ext cx="1257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ru-RU" altLang="ru-RU" sz="2000" b="1">
                    <a:latin typeface="Verdana" panose="020B0604030504040204" pitchFamily="34" charset="0"/>
                  </a:rPr>
                  <a:t>Барьеры</a:t>
                </a:r>
                <a:endParaRPr lang="en-US" altLang="ru-RU" sz="2000" b="1">
                  <a:latin typeface="Verdana" panose="020B0604030504040204" pitchFamily="34" charset="0"/>
                </a:endParaRPr>
              </a:p>
            </p:txBody>
          </p:sp>
          <p:grpSp>
            <p:nvGrpSpPr>
              <p:cNvPr id="23570" name="Group 11"/>
              <p:cNvGrpSpPr>
                <a:grpSpLocks/>
              </p:cNvGrpSpPr>
              <p:nvPr/>
            </p:nvGrpSpPr>
            <p:grpSpPr bwMode="auto">
              <a:xfrm>
                <a:off x="1034" y="1679"/>
                <a:ext cx="668" cy="1739"/>
                <a:chOff x="1034" y="1679"/>
                <a:chExt cx="668" cy="1739"/>
              </a:xfrm>
            </p:grpSpPr>
            <p:grpSp>
              <p:nvGrpSpPr>
                <p:cNvPr id="23642" name="Group 9"/>
                <p:cNvGrpSpPr>
                  <a:grpSpLocks/>
                </p:cNvGrpSpPr>
                <p:nvPr/>
              </p:nvGrpSpPr>
              <p:grpSpPr bwMode="auto">
                <a:xfrm>
                  <a:off x="1034" y="1679"/>
                  <a:ext cx="668" cy="1739"/>
                  <a:chOff x="1034" y="1679"/>
                  <a:chExt cx="668" cy="1739"/>
                </a:xfrm>
              </p:grpSpPr>
              <p:sp>
                <p:nvSpPr>
                  <p:cNvPr id="23644" name="Freeform 4"/>
                  <p:cNvSpPr>
                    <a:spLocks/>
                  </p:cNvSpPr>
                  <p:nvPr/>
                </p:nvSpPr>
                <p:spPr bwMode="auto">
                  <a:xfrm>
                    <a:off x="1034" y="1679"/>
                    <a:ext cx="668" cy="1739"/>
                  </a:xfrm>
                  <a:custGeom>
                    <a:avLst/>
                    <a:gdLst>
                      <a:gd name="T0" fmla="*/ 0 w 668"/>
                      <a:gd name="T1" fmla="*/ 349 h 1739"/>
                      <a:gd name="T2" fmla="*/ 0 w 668"/>
                      <a:gd name="T3" fmla="*/ 1738 h 1739"/>
                      <a:gd name="T4" fmla="*/ 667 w 668"/>
                      <a:gd name="T5" fmla="*/ 1360 h 1739"/>
                      <a:gd name="T6" fmla="*/ 664 w 668"/>
                      <a:gd name="T7" fmla="*/ 0 h 1739"/>
                      <a:gd name="T8" fmla="*/ 0 w 668"/>
                      <a:gd name="T9" fmla="*/ 349 h 173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68"/>
                      <a:gd name="T16" fmla="*/ 0 h 1739"/>
                      <a:gd name="T17" fmla="*/ 668 w 668"/>
                      <a:gd name="T18" fmla="*/ 1739 h 173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68" h="1739">
                        <a:moveTo>
                          <a:pt x="0" y="349"/>
                        </a:moveTo>
                        <a:lnTo>
                          <a:pt x="0" y="1738"/>
                        </a:lnTo>
                        <a:lnTo>
                          <a:pt x="667" y="1360"/>
                        </a:lnTo>
                        <a:lnTo>
                          <a:pt x="664" y="0"/>
                        </a:lnTo>
                        <a:lnTo>
                          <a:pt x="0" y="349"/>
                        </a:lnTo>
                      </a:path>
                    </a:pathLst>
                  </a:custGeom>
                  <a:solidFill>
                    <a:srgbClr val="CCFFCC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3645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465" y="1902"/>
                    <a:ext cx="173" cy="1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ru-RU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23646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419" y="2370"/>
                    <a:ext cx="265" cy="3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ru-RU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2364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63" y="2493"/>
                    <a:ext cx="149" cy="14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ru-RU"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23648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16" y="2099"/>
                    <a:ext cx="161" cy="28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ru-RU">
                      <a:latin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23643" name="Oval 10"/>
                <p:cNvSpPr>
                  <a:spLocks noChangeArrowheads="1"/>
                </p:cNvSpPr>
                <p:nvPr/>
              </p:nvSpPr>
              <p:spPr bwMode="auto">
                <a:xfrm>
                  <a:off x="1163" y="2925"/>
                  <a:ext cx="196" cy="19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23571" name="Group 17"/>
              <p:cNvGrpSpPr>
                <a:grpSpLocks/>
              </p:cNvGrpSpPr>
              <p:nvPr/>
            </p:nvGrpSpPr>
            <p:grpSpPr bwMode="auto">
              <a:xfrm>
                <a:off x="1525" y="1668"/>
                <a:ext cx="719" cy="1740"/>
                <a:chOff x="1525" y="1668"/>
                <a:chExt cx="719" cy="1740"/>
              </a:xfrm>
            </p:grpSpPr>
            <p:sp>
              <p:nvSpPr>
                <p:cNvPr id="23637" name="Freeform 12"/>
                <p:cNvSpPr>
                  <a:spLocks/>
                </p:cNvSpPr>
                <p:nvPr/>
              </p:nvSpPr>
              <p:spPr bwMode="auto">
                <a:xfrm>
                  <a:off x="1525" y="1668"/>
                  <a:ext cx="669" cy="1740"/>
                </a:xfrm>
                <a:custGeom>
                  <a:avLst/>
                  <a:gdLst>
                    <a:gd name="T0" fmla="*/ 0 w 669"/>
                    <a:gd name="T1" fmla="*/ 350 h 1740"/>
                    <a:gd name="T2" fmla="*/ 0 w 669"/>
                    <a:gd name="T3" fmla="*/ 1739 h 1740"/>
                    <a:gd name="T4" fmla="*/ 668 w 669"/>
                    <a:gd name="T5" fmla="*/ 1361 h 1740"/>
                    <a:gd name="T6" fmla="*/ 665 w 669"/>
                    <a:gd name="T7" fmla="*/ 0 h 1740"/>
                    <a:gd name="T8" fmla="*/ 0 w 669"/>
                    <a:gd name="T9" fmla="*/ 350 h 17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9"/>
                    <a:gd name="T16" fmla="*/ 0 h 1740"/>
                    <a:gd name="T17" fmla="*/ 669 w 669"/>
                    <a:gd name="T18" fmla="*/ 1740 h 17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9" h="1740">
                      <a:moveTo>
                        <a:pt x="0" y="350"/>
                      </a:moveTo>
                      <a:lnTo>
                        <a:pt x="0" y="1739"/>
                      </a:lnTo>
                      <a:lnTo>
                        <a:pt x="668" y="1361"/>
                      </a:lnTo>
                      <a:lnTo>
                        <a:pt x="665" y="0"/>
                      </a:lnTo>
                      <a:lnTo>
                        <a:pt x="0" y="350"/>
                      </a:lnTo>
                    </a:path>
                  </a:pathLst>
                </a:custGeom>
                <a:solidFill>
                  <a:srgbClr val="00CC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38" name="AutoShape 13"/>
                <p:cNvSpPr>
                  <a:spLocks noChangeArrowheads="1"/>
                </p:cNvSpPr>
                <p:nvPr/>
              </p:nvSpPr>
              <p:spPr bwMode="auto">
                <a:xfrm>
                  <a:off x="1920" y="1963"/>
                  <a:ext cx="324" cy="232"/>
                </a:xfrm>
                <a:prstGeom prst="triangle">
                  <a:avLst>
                    <a:gd name="adj" fmla="val 28560"/>
                  </a:avLst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39" name="Rectangle 14"/>
                <p:cNvSpPr>
                  <a:spLocks noChangeArrowheads="1"/>
                </p:cNvSpPr>
                <p:nvPr/>
              </p:nvSpPr>
              <p:spPr bwMode="auto">
                <a:xfrm>
                  <a:off x="1629" y="2629"/>
                  <a:ext cx="230" cy="269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40" name="Oval 15"/>
                <p:cNvSpPr>
                  <a:spLocks noChangeArrowheads="1"/>
                </p:cNvSpPr>
                <p:nvPr/>
              </p:nvSpPr>
              <p:spPr bwMode="auto">
                <a:xfrm>
                  <a:off x="1675" y="1926"/>
                  <a:ext cx="184" cy="17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41" name="Oval 16"/>
                <p:cNvSpPr>
                  <a:spLocks noChangeArrowheads="1"/>
                </p:cNvSpPr>
                <p:nvPr/>
              </p:nvSpPr>
              <p:spPr bwMode="auto">
                <a:xfrm>
                  <a:off x="1896" y="2271"/>
                  <a:ext cx="173" cy="23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23572" name="Group 22"/>
              <p:cNvGrpSpPr>
                <a:grpSpLocks/>
              </p:cNvGrpSpPr>
              <p:nvPr/>
            </p:nvGrpSpPr>
            <p:grpSpPr bwMode="auto">
              <a:xfrm>
                <a:off x="2037" y="1668"/>
                <a:ext cx="668" cy="1740"/>
                <a:chOff x="2037" y="1668"/>
                <a:chExt cx="668" cy="1740"/>
              </a:xfrm>
            </p:grpSpPr>
            <p:sp>
              <p:nvSpPr>
                <p:cNvPr id="23633" name="Freeform 18"/>
                <p:cNvSpPr>
                  <a:spLocks/>
                </p:cNvSpPr>
                <p:nvPr/>
              </p:nvSpPr>
              <p:spPr bwMode="auto">
                <a:xfrm>
                  <a:off x="2037" y="1668"/>
                  <a:ext cx="668" cy="1740"/>
                </a:xfrm>
                <a:custGeom>
                  <a:avLst/>
                  <a:gdLst>
                    <a:gd name="T0" fmla="*/ 0 w 668"/>
                    <a:gd name="T1" fmla="*/ 350 h 1740"/>
                    <a:gd name="T2" fmla="*/ 0 w 668"/>
                    <a:gd name="T3" fmla="*/ 1739 h 1740"/>
                    <a:gd name="T4" fmla="*/ 667 w 668"/>
                    <a:gd name="T5" fmla="*/ 1361 h 1740"/>
                    <a:gd name="T6" fmla="*/ 664 w 668"/>
                    <a:gd name="T7" fmla="*/ 0 h 1740"/>
                    <a:gd name="T8" fmla="*/ 0 w 668"/>
                    <a:gd name="T9" fmla="*/ 350 h 17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8"/>
                    <a:gd name="T16" fmla="*/ 0 h 1740"/>
                    <a:gd name="T17" fmla="*/ 668 w 668"/>
                    <a:gd name="T18" fmla="*/ 1740 h 17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8" h="1740">
                      <a:moveTo>
                        <a:pt x="0" y="350"/>
                      </a:moveTo>
                      <a:lnTo>
                        <a:pt x="0" y="1739"/>
                      </a:lnTo>
                      <a:lnTo>
                        <a:pt x="667" y="1361"/>
                      </a:lnTo>
                      <a:lnTo>
                        <a:pt x="664" y="0"/>
                      </a:lnTo>
                      <a:lnTo>
                        <a:pt x="0" y="350"/>
                      </a:lnTo>
                    </a:path>
                  </a:pathLst>
                </a:custGeom>
                <a:solidFill>
                  <a:srgbClr val="CC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34" name="Rectangle 19"/>
                <p:cNvSpPr>
                  <a:spLocks noChangeArrowheads="1"/>
                </p:cNvSpPr>
                <p:nvPr/>
              </p:nvSpPr>
              <p:spPr bwMode="auto">
                <a:xfrm>
                  <a:off x="2327" y="1975"/>
                  <a:ext cx="149" cy="22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35" name="AutoShape 20"/>
                <p:cNvSpPr>
                  <a:spLocks noChangeArrowheads="1"/>
                </p:cNvSpPr>
                <p:nvPr/>
              </p:nvSpPr>
              <p:spPr bwMode="auto">
                <a:xfrm>
                  <a:off x="2176" y="2530"/>
                  <a:ext cx="230" cy="245"/>
                </a:xfrm>
                <a:prstGeom prst="octagon">
                  <a:avLst>
                    <a:gd name="adj" fmla="val 35120"/>
                  </a:avLst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36" name="Oval 21"/>
                <p:cNvSpPr>
                  <a:spLocks noChangeArrowheads="1"/>
                </p:cNvSpPr>
                <p:nvPr/>
              </p:nvSpPr>
              <p:spPr bwMode="auto">
                <a:xfrm>
                  <a:off x="2513" y="2370"/>
                  <a:ext cx="184" cy="24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23573" name="Group 29"/>
              <p:cNvGrpSpPr>
                <a:grpSpLocks/>
              </p:cNvGrpSpPr>
              <p:nvPr/>
            </p:nvGrpSpPr>
            <p:grpSpPr bwMode="auto">
              <a:xfrm>
                <a:off x="3648" y="1685"/>
                <a:ext cx="715" cy="1739"/>
                <a:chOff x="3648" y="1685"/>
                <a:chExt cx="715" cy="1739"/>
              </a:xfrm>
            </p:grpSpPr>
            <p:sp>
              <p:nvSpPr>
                <p:cNvPr id="23627" name="Freeform 23"/>
                <p:cNvSpPr>
                  <a:spLocks/>
                </p:cNvSpPr>
                <p:nvPr/>
              </p:nvSpPr>
              <p:spPr bwMode="auto">
                <a:xfrm>
                  <a:off x="3648" y="1685"/>
                  <a:ext cx="668" cy="1739"/>
                </a:xfrm>
                <a:custGeom>
                  <a:avLst/>
                  <a:gdLst>
                    <a:gd name="T0" fmla="*/ 0 w 668"/>
                    <a:gd name="T1" fmla="*/ 349 h 1739"/>
                    <a:gd name="T2" fmla="*/ 0 w 668"/>
                    <a:gd name="T3" fmla="*/ 1738 h 1739"/>
                    <a:gd name="T4" fmla="*/ 667 w 668"/>
                    <a:gd name="T5" fmla="*/ 1360 h 1739"/>
                    <a:gd name="T6" fmla="*/ 664 w 668"/>
                    <a:gd name="T7" fmla="*/ 0 h 1739"/>
                    <a:gd name="T8" fmla="*/ 0 w 668"/>
                    <a:gd name="T9" fmla="*/ 349 h 17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8"/>
                    <a:gd name="T16" fmla="*/ 0 h 1739"/>
                    <a:gd name="T17" fmla="*/ 668 w 668"/>
                    <a:gd name="T18" fmla="*/ 1739 h 17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8" h="1739">
                      <a:moveTo>
                        <a:pt x="0" y="349"/>
                      </a:moveTo>
                      <a:lnTo>
                        <a:pt x="0" y="1738"/>
                      </a:lnTo>
                      <a:lnTo>
                        <a:pt x="667" y="1360"/>
                      </a:lnTo>
                      <a:lnTo>
                        <a:pt x="664" y="0"/>
                      </a:lnTo>
                      <a:lnTo>
                        <a:pt x="0" y="349"/>
                      </a:lnTo>
                    </a:path>
                  </a:pathLst>
                </a:custGeom>
                <a:solidFill>
                  <a:srgbClr val="CCFFCC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28" name="Oval 24"/>
                <p:cNvSpPr>
                  <a:spLocks noChangeArrowheads="1"/>
                </p:cNvSpPr>
                <p:nvPr/>
              </p:nvSpPr>
              <p:spPr bwMode="auto">
                <a:xfrm>
                  <a:off x="4039" y="2025"/>
                  <a:ext cx="161" cy="183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29" name="Freeform 25"/>
                <p:cNvSpPr>
                  <a:spLocks/>
                </p:cNvSpPr>
                <p:nvPr/>
              </p:nvSpPr>
              <p:spPr bwMode="auto">
                <a:xfrm>
                  <a:off x="3781" y="3010"/>
                  <a:ext cx="165" cy="161"/>
                </a:xfrm>
                <a:custGeom>
                  <a:avLst/>
                  <a:gdLst>
                    <a:gd name="T0" fmla="*/ 82 w 165"/>
                    <a:gd name="T1" fmla="*/ 0 h 161"/>
                    <a:gd name="T2" fmla="*/ 164 w 165"/>
                    <a:gd name="T3" fmla="*/ 160 h 161"/>
                    <a:gd name="T4" fmla="*/ 0 w 165"/>
                    <a:gd name="T5" fmla="*/ 160 h 161"/>
                    <a:gd name="T6" fmla="*/ 82 w 165"/>
                    <a:gd name="T7" fmla="*/ 0 h 16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5"/>
                    <a:gd name="T13" fmla="*/ 0 h 161"/>
                    <a:gd name="T14" fmla="*/ 165 w 165"/>
                    <a:gd name="T15" fmla="*/ 161 h 16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5" h="161">
                      <a:moveTo>
                        <a:pt x="82" y="0"/>
                      </a:moveTo>
                      <a:lnTo>
                        <a:pt x="164" y="160"/>
                      </a:lnTo>
                      <a:lnTo>
                        <a:pt x="0" y="160"/>
                      </a:lnTo>
                      <a:lnTo>
                        <a:pt x="82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30" name="Oval 26"/>
                <p:cNvSpPr>
                  <a:spLocks noChangeArrowheads="1"/>
                </p:cNvSpPr>
                <p:nvPr/>
              </p:nvSpPr>
              <p:spPr bwMode="auto">
                <a:xfrm>
                  <a:off x="3736" y="2185"/>
                  <a:ext cx="138" cy="24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31" name="Oval 27"/>
                <p:cNvSpPr>
                  <a:spLocks noChangeArrowheads="1"/>
                </p:cNvSpPr>
                <p:nvPr/>
              </p:nvSpPr>
              <p:spPr bwMode="auto">
                <a:xfrm>
                  <a:off x="4155" y="2444"/>
                  <a:ext cx="208" cy="2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32" name="Freeform 28"/>
                <p:cNvSpPr>
                  <a:spLocks/>
                </p:cNvSpPr>
                <p:nvPr/>
              </p:nvSpPr>
              <p:spPr bwMode="auto">
                <a:xfrm>
                  <a:off x="3921" y="2652"/>
                  <a:ext cx="234" cy="236"/>
                </a:xfrm>
                <a:custGeom>
                  <a:avLst/>
                  <a:gdLst>
                    <a:gd name="T0" fmla="*/ 117 w 234"/>
                    <a:gd name="T1" fmla="*/ 0 h 236"/>
                    <a:gd name="T2" fmla="*/ 0 w 234"/>
                    <a:gd name="T3" fmla="*/ 90 h 236"/>
                    <a:gd name="T4" fmla="*/ 45 w 234"/>
                    <a:gd name="T5" fmla="*/ 235 h 236"/>
                    <a:gd name="T6" fmla="*/ 188 w 234"/>
                    <a:gd name="T7" fmla="*/ 235 h 236"/>
                    <a:gd name="T8" fmla="*/ 233 w 234"/>
                    <a:gd name="T9" fmla="*/ 90 h 236"/>
                    <a:gd name="T10" fmla="*/ 117 w 234"/>
                    <a:gd name="T11" fmla="*/ 0 h 2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4"/>
                    <a:gd name="T19" fmla="*/ 0 h 236"/>
                    <a:gd name="T20" fmla="*/ 234 w 234"/>
                    <a:gd name="T21" fmla="*/ 236 h 2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4" h="236">
                      <a:moveTo>
                        <a:pt x="117" y="0"/>
                      </a:moveTo>
                      <a:lnTo>
                        <a:pt x="0" y="90"/>
                      </a:lnTo>
                      <a:lnTo>
                        <a:pt x="45" y="235"/>
                      </a:lnTo>
                      <a:lnTo>
                        <a:pt x="188" y="235"/>
                      </a:lnTo>
                      <a:lnTo>
                        <a:pt x="233" y="90"/>
                      </a:lnTo>
                      <a:lnTo>
                        <a:pt x="117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3574" name="Group 35"/>
              <p:cNvGrpSpPr>
                <a:grpSpLocks/>
              </p:cNvGrpSpPr>
              <p:nvPr/>
            </p:nvGrpSpPr>
            <p:grpSpPr bwMode="auto">
              <a:xfrm>
                <a:off x="4267" y="1687"/>
                <a:ext cx="668" cy="1740"/>
                <a:chOff x="4267" y="1687"/>
                <a:chExt cx="668" cy="1740"/>
              </a:xfrm>
            </p:grpSpPr>
            <p:sp>
              <p:nvSpPr>
                <p:cNvPr id="23622" name="Freeform 30"/>
                <p:cNvSpPr>
                  <a:spLocks/>
                </p:cNvSpPr>
                <p:nvPr/>
              </p:nvSpPr>
              <p:spPr bwMode="auto">
                <a:xfrm>
                  <a:off x="4267" y="1687"/>
                  <a:ext cx="668" cy="1740"/>
                </a:xfrm>
                <a:custGeom>
                  <a:avLst/>
                  <a:gdLst>
                    <a:gd name="T0" fmla="*/ 0 w 668"/>
                    <a:gd name="T1" fmla="*/ 350 h 1740"/>
                    <a:gd name="T2" fmla="*/ 0 w 668"/>
                    <a:gd name="T3" fmla="*/ 1739 h 1740"/>
                    <a:gd name="T4" fmla="*/ 667 w 668"/>
                    <a:gd name="T5" fmla="*/ 1361 h 1740"/>
                    <a:gd name="T6" fmla="*/ 664 w 668"/>
                    <a:gd name="T7" fmla="*/ 0 h 1740"/>
                    <a:gd name="T8" fmla="*/ 0 w 668"/>
                    <a:gd name="T9" fmla="*/ 350 h 17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8"/>
                    <a:gd name="T16" fmla="*/ 0 h 1740"/>
                    <a:gd name="T17" fmla="*/ 668 w 668"/>
                    <a:gd name="T18" fmla="*/ 1740 h 17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8" h="1740">
                      <a:moveTo>
                        <a:pt x="0" y="350"/>
                      </a:moveTo>
                      <a:lnTo>
                        <a:pt x="0" y="1739"/>
                      </a:lnTo>
                      <a:lnTo>
                        <a:pt x="667" y="1361"/>
                      </a:lnTo>
                      <a:lnTo>
                        <a:pt x="664" y="0"/>
                      </a:lnTo>
                      <a:lnTo>
                        <a:pt x="0" y="350"/>
                      </a:lnTo>
                    </a:path>
                  </a:pathLst>
                </a:custGeom>
                <a:solidFill>
                  <a:srgbClr val="00CC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23" name="Freeform 31"/>
                <p:cNvSpPr>
                  <a:spLocks/>
                </p:cNvSpPr>
                <p:nvPr/>
              </p:nvSpPr>
              <p:spPr bwMode="auto">
                <a:xfrm>
                  <a:off x="4632" y="1925"/>
                  <a:ext cx="222" cy="223"/>
                </a:xfrm>
                <a:custGeom>
                  <a:avLst/>
                  <a:gdLst>
                    <a:gd name="T0" fmla="*/ 28 w 222"/>
                    <a:gd name="T1" fmla="*/ 0 h 223"/>
                    <a:gd name="T2" fmla="*/ 17 w 222"/>
                    <a:gd name="T3" fmla="*/ 2 h 223"/>
                    <a:gd name="T4" fmla="*/ 8 w 222"/>
                    <a:gd name="T5" fmla="*/ 8 h 223"/>
                    <a:gd name="T6" fmla="*/ 2 w 222"/>
                    <a:gd name="T7" fmla="*/ 17 h 223"/>
                    <a:gd name="T8" fmla="*/ 0 w 222"/>
                    <a:gd name="T9" fmla="*/ 28 h 223"/>
                    <a:gd name="T10" fmla="*/ 0 w 222"/>
                    <a:gd name="T11" fmla="*/ 195 h 223"/>
                    <a:gd name="T12" fmla="*/ 2 w 222"/>
                    <a:gd name="T13" fmla="*/ 205 h 223"/>
                    <a:gd name="T14" fmla="*/ 8 w 222"/>
                    <a:gd name="T15" fmla="*/ 214 h 223"/>
                    <a:gd name="T16" fmla="*/ 17 w 222"/>
                    <a:gd name="T17" fmla="*/ 220 h 223"/>
                    <a:gd name="T18" fmla="*/ 28 w 222"/>
                    <a:gd name="T19" fmla="*/ 222 h 223"/>
                    <a:gd name="T20" fmla="*/ 194 w 222"/>
                    <a:gd name="T21" fmla="*/ 222 h 223"/>
                    <a:gd name="T22" fmla="*/ 204 w 222"/>
                    <a:gd name="T23" fmla="*/ 220 h 223"/>
                    <a:gd name="T24" fmla="*/ 213 w 222"/>
                    <a:gd name="T25" fmla="*/ 214 h 223"/>
                    <a:gd name="T26" fmla="*/ 219 w 222"/>
                    <a:gd name="T27" fmla="*/ 205 h 223"/>
                    <a:gd name="T28" fmla="*/ 221 w 222"/>
                    <a:gd name="T29" fmla="*/ 195 h 223"/>
                    <a:gd name="T30" fmla="*/ 221 w 222"/>
                    <a:gd name="T31" fmla="*/ 28 h 223"/>
                    <a:gd name="T32" fmla="*/ 219 w 222"/>
                    <a:gd name="T33" fmla="*/ 17 h 223"/>
                    <a:gd name="T34" fmla="*/ 213 w 222"/>
                    <a:gd name="T35" fmla="*/ 8 h 223"/>
                    <a:gd name="T36" fmla="*/ 204 w 222"/>
                    <a:gd name="T37" fmla="*/ 2 h 223"/>
                    <a:gd name="T38" fmla="*/ 194 w 222"/>
                    <a:gd name="T39" fmla="*/ 0 h 223"/>
                    <a:gd name="T40" fmla="*/ 28 w 222"/>
                    <a:gd name="T41" fmla="*/ 0 h 22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22"/>
                    <a:gd name="T64" fmla="*/ 0 h 223"/>
                    <a:gd name="T65" fmla="*/ 222 w 222"/>
                    <a:gd name="T66" fmla="*/ 223 h 22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22" h="223">
                      <a:moveTo>
                        <a:pt x="28" y="0"/>
                      </a:moveTo>
                      <a:lnTo>
                        <a:pt x="17" y="2"/>
                      </a:lnTo>
                      <a:lnTo>
                        <a:pt x="8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95"/>
                      </a:lnTo>
                      <a:lnTo>
                        <a:pt x="2" y="205"/>
                      </a:lnTo>
                      <a:lnTo>
                        <a:pt x="8" y="214"/>
                      </a:lnTo>
                      <a:lnTo>
                        <a:pt x="17" y="220"/>
                      </a:lnTo>
                      <a:lnTo>
                        <a:pt x="28" y="222"/>
                      </a:lnTo>
                      <a:lnTo>
                        <a:pt x="194" y="222"/>
                      </a:lnTo>
                      <a:lnTo>
                        <a:pt x="204" y="220"/>
                      </a:lnTo>
                      <a:lnTo>
                        <a:pt x="213" y="214"/>
                      </a:lnTo>
                      <a:lnTo>
                        <a:pt x="219" y="205"/>
                      </a:lnTo>
                      <a:lnTo>
                        <a:pt x="221" y="195"/>
                      </a:lnTo>
                      <a:lnTo>
                        <a:pt x="221" y="28"/>
                      </a:lnTo>
                      <a:lnTo>
                        <a:pt x="219" y="17"/>
                      </a:lnTo>
                      <a:lnTo>
                        <a:pt x="213" y="8"/>
                      </a:lnTo>
                      <a:lnTo>
                        <a:pt x="204" y="2"/>
                      </a:lnTo>
                      <a:lnTo>
                        <a:pt x="194" y="0"/>
                      </a:lnTo>
                      <a:lnTo>
                        <a:pt x="28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24" name="Oval 32"/>
                <p:cNvSpPr>
                  <a:spLocks noChangeArrowheads="1"/>
                </p:cNvSpPr>
                <p:nvPr/>
              </p:nvSpPr>
              <p:spPr bwMode="auto">
                <a:xfrm>
                  <a:off x="4470" y="2395"/>
                  <a:ext cx="254" cy="23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25" name="Rectangle 33"/>
                <p:cNvSpPr>
                  <a:spLocks noChangeArrowheads="1"/>
                </p:cNvSpPr>
                <p:nvPr/>
              </p:nvSpPr>
              <p:spPr bwMode="auto">
                <a:xfrm>
                  <a:off x="4388" y="3024"/>
                  <a:ext cx="207" cy="14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26" name="AutoShape 34"/>
                <p:cNvSpPr>
                  <a:spLocks noChangeArrowheads="1"/>
                </p:cNvSpPr>
                <p:nvPr/>
              </p:nvSpPr>
              <p:spPr bwMode="auto">
                <a:xfrm>
                  <a:off x="4702" y="2826"/>
                  <a:ext cx="231" cy="208"/>
                </a:xfrm>
                <a:prstGeom prst="hexagon">
                  <a:avLst>
                    <a:gd name="adj" fmla="val 22206"/>
                    <a:gd name="vf" fmla="val 115470"/>
                  </a:avLst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23575" name="Group 41"/>
              <p:cNvGrpSpPr>
                <a:grpSpLocks/>
              </p:cNvGrpSpPr>
              <p:nvPr/>
            </p:nvGrpSpPr>
            <p:grpSpPr bwMode="auto">
              <a:xfrm>
                <a:off x="2615" y="1664"/>
                <a:ext cx="669" cy="1740"/>
                <a:chOff x="2615" y="1664"/>
                <a:chExt cx="669" cy="1740"/>
              </a:xfrm>
            </p:grpSpPr>
            <p:sp>
              <p:nvSpPr>
                <p:cNvPr id="23617" name="Freeform 36"/>
                <p:cNvSpPr>
                  <a:spLocks/>
                </p:cNvSpPr>
                <p:nvPr/>
              </p:nvSpPr>
              <p:spPr bwMode="auto">
                <a:xfrm>
                  <a:off x="2615" y="1664"/>
                  <a:ext cx="669" cy="1740"/>
                </a:xfrm>
                <a:custGeom>
                  <a:avLst/>
                  <a:gdLst>
                    <a:gd name="T0" fmla="*/ 0 w 669"/>
                    <a:gd name="T1" fmla="*/ 350 h 1740"/>
                    <a:gd name="T2" fmla="*/ 0 w 669"/>
                    <a:gd name="T3" fmla="*/ 1739 h 1740"/>
                    <a:gd name="T4" fmla="*/ 668 w 669"/>
                    <a:gd name="T5" fmla="*/ 1361 h 1740"/>
                    <a:gd name="T6" fmla="*/ 665 w 669"/>
                    <a:gd name="T7" fmla="*/ 0 h 1740"/>
                    <a:gd name="T8" fmla="*/ 0 w 669"/>
                    <a:gd name="T9" fmla="*/ 350 h 17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9"/>
                    <a:gd name="T16" fmla="*/ 0 h 1740"/>
                    <a:gd name="T17" fmla="*/ 669 w 669"/>
                    <a:gd name="T18" fmla="*/ 1740 h 17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9" h="1740">
                      <a:moveTo>
                        <a:pt x="0" y="350"/>
                      </a:moveTo>
                      <a:lnTo>
                        <a:pt x="0" y="1739"/>
                      </a:lnTo>
                      <a:lnTo>
                        <a:pt x="668" y="1361"/>
                      </a:lnTo>
                      <a:lnTo>
                        <a:pt x="665" y="0"/>
                      </a:lnTo>
                      <a:lnTo>
                        <a:pt x="0" y="350"/>
                      </a:lnTo>
                    </a:path>
                  </a:pathLst>
                </a:custGeom>
                <a:solidFill>
                  <a:srgbClr val="00CC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18" name="Oval 37"/>
                <p:cNvSpPr>
                  <a:spLocks noChangeArrowheads="1"/>
                </p:cNvSpPr>
                <p:nvPr/>
              </p:nvSpPr>
              <p:spPr bwMode="auto">
                <a:xfrm>
                  <a:off x="3037" y="1914"/>
                  <a:ext cx="208" cy="18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19" name="Freeform 38"/>
                <p:cNvSpPr>
                  <a:spLocks/>
                </p:cNvSpPr>
                <p:nvPr/>
              </p:nvSpPr>
              <p:spPr bwMode="auto">
                <a:xfrm>
                  <a:off x="2744" y="2837"/>
                  <a:ext cx="141" cy="211"/>
                </a:xfrm>
                <a:custGeom>
                  <a:avLst/>
                  <a:gdLst>
                    <a:gd name="T0" fmla="*/ 70 w 141"/>
                    <a:gd name="T1" fmla="*/ 0 h 211"/>
                    <a:gd name="T2" fmla="*/ 84 w 141"/>
                    <a:gd name="T3" fmla="*/ 2 h 211"/>
                    <a:gd name="T4" fmla="*/ 97 w 141"/>
                    <a:gd name="T5" fmla="*/ 8 h 211"/>
                    <a:gd name="T6" fmla="*/ 109 w 141"/>
                    <a:gd name="T7" fmla="*/ 18 h 211"/>
                    <a:gd name="T8" fmla="*/ 120 w 141"/>
                    <a:gd name="T9" fmla="*/ 31 h 211"/>
                    <a:gd name="T10" fmla="*/ 128 w 141"/>
                    <a:gd name="T11" fmla="*/ 46 h 211"/>
                    <a:gd name="T12" fmla="*/ 135 w 141"/>
                    <a:gd name="T13" fmla="*/ 64 h 211"/>
                    <a:gd name="T14" fmla="*/ 139 w 141"/>
                    <a:gd name="T15" fmla="*/ 84 h 211"/>
                    <a:gd name="T16" fmla="*/ 140 w 141"/>
                    <a:gd name="T17" fmla="*/ 105 h 211"/>
                    <a:gd name="T18" fmla="*/ 139 w 141"/>
                    <a:gd name="T19" fmla="*/ 126 h 211"/>
                    <a:gd name="T20" fmla="*/ 135 w 141"/>
                    <a:gd name="T21" fmla="*/ 146 h 211"/>
                    <a:gd name="T22" fmla="*/ 128 w 141"/>
                    <a:gd name="T23" fmla="*/ 164 h 211"/>
                    <a:gd name="T24" fmla="*/ 120 w 141"/>
                    <a:gd name="T25" fmla="*/ 179 h 211"/>
                    <a:gd name="T26" fmla="*/ 109 w 141"/>
                    <a:gd name="T27" fmla="*/ 192 h 211"/>
                    <a:gd name="T28" fmla="*/ 97 w 141"/>
                    <a:gd name="T29" fmla="*/ 202 h 211"/>
                    <a:gd name="T30" fmla="*/ 84 w 141"/>
                    <a:gd name="T31" fmla="*/ 208 h 211"/>
                    <a:gd name="T32" fmla="*/ 70 w 141"/>
                    <a:gd name="T33" fmla="*/ 210 h 211"/>
                    <a:gd name="T34" fmla="*/ 0 w 141"/>
                    <a:gd name="T35" fmla="*/ 210 h 211"/>
                    <a:gd name="T36" fmla="*/ 0 w 141"/>
                    <a:gd name="T37" fmla="*/ 0 h 211"/>
                    <a:gd name="T38" fmla="*/ 70 w 141"/>
                    <a:gd name="T39" fmla="*/ 0 h 21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41"/>
                    <a:gd name="T61" fmla="*/ 0 h 211"/>
                    <a:gd name="T62" fmla="*/ 141 w 141"/>
                    <a:gd name="T63" fmla="*/ 211 h 21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41" h="211">
                      <a:moveTo>
                        <a:pt x="70" y="0"/>
                      </a:moveTo>
                      <a:lnTo>
                        <a:pt x="84" y="2"/>
                      </a:lnTo>
                      <a:lnTo>
                        <a:pt x="97" y="8"/>
                      </a:lnTo>
                      <a:lnTo>
                        <a:pt x="109" y="18"/>
                      </a:lnTo>
                      <a:lnTo>
                        <a:pt x="120" y="31"/>
                      </a:lnTo>
                      <a:lnTo>
                        <a:pt x="128" y="46"/>
                      </a:lnTo>
                      <a:lnTo>
                        <a:pt x="135" y="64"/>
                      </a:lnTo>
                      <a:lnTo>
                        <a:pt x="139" y="84"/>
                      </a:lnTo>
                      <a:lnTo>
                        <a:pt x="140" y="105"/>
                      </a:lnTo>
                      <a:lnTo>
                        <a:pt x="139" y="126"/>
                      </a:lnTo>
                      <a:lnTo>
                        <a:pt x="135" y="146"/>
                      </a:lnTo>
                      <a:lnTo>
                        <a:pt x="128" y="164"/>
                      </a:lnTo>
                      <a:lnTo>
                        <a:pt x="120" y="179"/>
                      </a:lnTo>
                      <a:lnTo>
                        <a:pt x="109" y="192"/>
                      </a:lnTo>
                      <a:lnTo>
                        <a:pt x="97" y="202"/>
                      </a:lnTo>
                      <a:lnTo>
                        <a:pt x="84" y="208"/>
                      </a:lnTo>
                      <a:lnTo>
                        <a:pt x="70" y="210"/>
                      </a:lnTo>
                      <a:lnTo>
                        <a:pt x="0" y="210"/>
                      </a:lnTo>
                      <a:lnTo>
                        <a:pt x="0" y="0"/>
                      </a:lnTo>
                      <a:lnTo>
                        <a:pt x="7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20" name="Rectangle 39"/>
                <p:cNvSpPr>
                  <a:spLocks noChangeArrowheads="1"/>
                </p:cNvSpPr>
                <p:nvPr/>
              </p:nvSpPr>
              <p:spPr bwMode="auto">
                <a:xfrm>
                  <a:off x="3084" y="2641"/>
                  <a:ext cx="173" cy="29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3621" name="AutoShape 40"/>
                <p:cNvSpPr>
                  <a:spLocks noChangeArrowheads="1"/>
                </p:cNvSpPr>
                <p:nvPr/>
              </p:nvSpPr>
              <p:spPr bwMode="auto">
                <a:xfrm>
                  <a:off x="2886" y="2419"/>
                  <a:ext cx="149" cy="245"/>
                </a:xfrm>
                <a:prstGeom prst="parallelogram">
                  <a:avLst>
                    <a:gd name="adj" fmla="val 24991"/>
                  </a:avLst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ru-RU">
                    <a:latin typeface="Verdana" panose="020B0604030504040204" pitchFamily="34" charset="0"/>
                  </a:endParaRPr>
                </a:p>
              </p:txBody>
            </p:sp>
          </p:grpSp>
          <p:graphicFrame>
            <p:nvGraphicFramePr>
              <p:cNvPr id="23576" name="Object 2"/>
              <p:cNvGraphicFramePr>
                <a:graphicFrameLocks/>
              </p:cNvGraphicFramePr>
              <p:nvPr/>
            </p:nvGraphicFramePr>
            <p:xfrm>
              <a:off x="182" y="1962"/>
              <a:ext cx="667" cy="7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1" name="Clip" r:id="rId4" imgW="1058612" imgH="1114078" progId="">
                      <p:embed/>
                    </p:oleObj>
                  </mc:Choice>
                  <mc:Fallback>
                    <p:oleObj name="Clip" r:id="rId4" imgW="1058612" imgH="1114078" progId="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" y="1962"/>
                            <a:ext cx="667" cy="7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3577" name="Group 46"/>
              <p:cNvGrpSpPr>
                <a:grpSpLocks/>
              </p:cNvGrpSpPr>
              <p:nvPr/>
            </p:nvGrpSpPr>
            <p:grpSpPr bwMode="auto">
              <a:xfrm>
                <a:off x="4932" y="2764"/>
                <a:ext cx="681" cy="581"/>
                <a:chOff x="4932" y="2764"/>
                <a:chExt cx="681" cy="581"/>
              </a:xfrm>
            </p:grpSpPr>
            <p:sp>
              <p:nvSpPr>
                <p:cNvPr id="23614" name="Freeform 43"/>
                <p:cNvSpPr>
                  <a:spLocks/>
                </p:cNvSpPr>
                <p:nvPr/>
              </p:nvSpPr>
              <p:spPr bwMode="auto">
                <a:xfrm>
                  <a:off x="4932" y="2764"/>
                  <a:ext cx="575" cy="470"/>
                </a:xfrm>
                <a:custGeom>
                  <a:avLst/>
                  <a:gdLst>
                    <a:gd name="T0" fmla="*/ 305 w 575"/>
                    <a:gd name="T1" fmla="*/ 94 h 470"/>
                    <a:gd name="T2" fmla="*/ 258 w 575"/>
                    <a:gd name="T3" fmla="*/ 41 h 470"/>
                    <a:gd name="T4" fmla="*/ 227 w 575"/>
                    <a:gd name="T5" fmla="*/ 139 h 470"/>
                    <a:gd name="T6" fmla="*/ 120 w 575"/>
                    <a:gd name="T7" fmla="*/ 79 h 470"/>
                    <a:gd name="T8" fmla="*/ 143 w 575"/>
                    <a:gd name="T9" fmla="*/ 170 h 470"/>
                    <a:gd name="T10" fmla="*/ 31 w 575"/>
                    <a:gd name="T11" fmla="*/ 180 h 470"/>
                    <a:gd name="T12" fmla="*/ 105 w 575"/>
                    <a:gd name="T13" fmla="*/ 252 h 470"/>
                    <a:gd name="T14" fmla="*/ 0 w 575"/>
                    <a:gd name="T15" fmla="*/ 280 h 470"/>
                    <a:gd name="T16" fmla="*/ 88 w 575"/>
                    <a:gd name="T17" fmla="*/ 334 h 470"/>
                    <a:gd name="T18" fmla="*/ 34 w 575"/>
                    <a:gd name="T19" fmla="*/ 387 h 470"/>
                    <a:gd name="T20" fmla="*/ 128 w 575"/>
                    <a:gd name="T21" fmla="*/ 396 h 470"/>
                    <a:gd name="T22" fmla="*/ 131 w 575"/>
                    <a:gd name="T23" fmla="*/ 469 h 470"/>
                    <a:gd name="T24" fmla="*/ 200 w 575"/>
                    <a:gd name="T25" fmla="*/ 394 h 470"/>
                    <a:gd name="T26" fmla="*/ 231 w 575"/>
                    <a:gd name="T27" fmla="*/ 428 h 470"/>
                    <a:gd name="T28" fmla="*/ 262 w 575"/>
                    <a:gd name="T29" fmla="*/ 377 h 470"/>
                    <a:gd name="T30" fmla="*/ 309 w 575"/>
                    <a:gd name="T31" fmla="*/ 409 h 470"/>
                    <a:gd name="T32" fmla="*/ 324 w 575"/>
                    <a:gd name="T33" fmla="*/ 346 h 470"/>
                    <a:gd name="T34" fmla="*/ 397 w 575"/>
                    <a:gd name="T35" fmla="*/ 377 h 470"/>
                    <a:gd name="T36" fmla="*/ 389 w 575"/>
                    <a:gd name="T37" fmla="*/ 312 h 470"/>
                    <a:gd name="T38" fmla="*/ 502 w 575"/>
                    <a:gd name="T39" fmla="*/ 339 h 470"/>
                    <a:gd name="T40" fmla="*/ 435 w 575"/>
                    <a:gd name="T41" fmla="*/ 267 h 470"/>
                    <a:gd name="T42" fmla="*/ 486 w 575"/>
                    <a:gd name="T43" fmla="*/ 245 h 470"/>
                    <a:gd name="T44" fmla="*/ 451 w 575"/>
                    <a:gd name="T45" fmla="*/ 204 h 470"/>
                    <a:gd name="T46" fmla="*/ 574 w 575"/>
                    <a:gd name="T47" fmla="*/ 144 h 470"/>
                    <a:gd name="T48" fmla="*/ 435 w 575"/>
                    <a:gd name="T49" fmla="*/ 142 h 470"/>
                    <a:gd name="T50" fmla="*/ 479 w 575"/>
                    <a:gd name="T51" fmla="*/ 69 h 470"/>
                    <a:gd name="T52" fmla="*/ 386 w 575"/>
                    <a:gd name="T53" fmla="*/ 125 h 470"/>
                    <a:gd name="T54" fmla="*/ 393 w 575"/>
                    <a:gd name="T55" fmla="*/ 0 h 470"/>
                    <a:gd name="T56" fmla="*/ 305 w 575"/>
                    <a:gd name="T57" fmla="*/ 94 h 47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575"/>
                    <a:gd name="T88" fmla="*/ 0 h 470"/>
                    <a:gd name="T89" fmla="*/ 575 w 575"/>
                    <a:gd name="T90" fmla="*/ 470 h 47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575" h="470">
                      <a:moveTo>
                        <a:pt x="305" y="94"/>
                      </a:moveTo>
                      <a:lnTo>
                        <a:pt x="258" y="41"/>
                      </a:lnTo>
                      <a:lnTo>
                        <a:pt x="227" y="139"/>
                      </a:lnTo>
                      <a:lnTo>
                        <a:pt x="120" y="79"/>
                      </a:lnTo>
                      <a:lnTo>
                        <a:pt x="143" y="170"/>
                      </a:lnTo>
                      <a:lnTo>
                        <a:pt x="31" y="180"/>
                      </a:lnTo>
                      <a:lnTo>
                        <a:pt x="105" y="252"/>
                      </a:lnTo>
                      <a:lnTo>
                        <a:pt x="0" y="280"/>
                      </a:lnTo>
                      <a:lnTo>
                        <a:pt x="88" y="334"/>
                      </a:lnTo>
                      <a:lnTo>
                        <a:pt x="34" y="387"/>
                      </a:lnTo>
                      <a:lnTo>
                        <a:pt x="128" y="396"/>
                      </a:lnTo>
                      <a:lnTo>
                        <a:pt x="131" y="469"/>
                      </a:lnTo>
                      <a:lnTo>
                        <a:pt x="200" y="394"/>
                      </a:lnTo>
                      <a:lnTo>
                        <a:pt x="231" y="428"/>
                      </a:lnTo>
                      <a:lnTo>
                        <a:pt x="262" y="377"/>
                      </a:lnTo>
                      <a:lnTo>
                        <a:pt x="309" y="409"/>
                      </a:lnTo>
                      <a:lnTo>
                        <a:pt x="324" y="346"/>
                      </a:lnTo>
                      <a:lnTo>
                        <a:pt x="397" y="377"/>
                      </a:lnTo>
                      <a:lnTo>
                        <a:pt x="389" y="312"/>
                      </a:lnTo>
                      <a:lnTo>
                        <a:pt x="502" y="339"/>
                      </a:lnTo>
                      <a:lnTo>
                        <a:pt x="435" y="267"/>
                      </a:lnTo>
                      <a:lnTo>
                        <a:pt x="486" y="245"/>
                      </a:lnTo>
                      <a:lnTo>
                        <a:pt x="451" y="204"/>
                      </a:lnTo>
                      <a:lnTo>
                        <a:pt x="574" y="144"/>
                      </a:lnTo>
                      <a:lnTo>
                        <a:pt x="435" y="142"/>
                      </a:lnTo>
                      <a:lnTo>
                        <a:pt x="479" y="69"/>
                      </a:lnTo>
                      <a:lnTo>
                        <a:pt x="386" y="125"/>
                      </a:lnTo>
                      <a:lnTo>
                        <a:pt x="393" y="0"/>
                      </a:lnTo>
                      <a:lnTo>
                        <a:pt x="305" y="94"/>
                      </a:lnTo>
                    </a:path>
                  </a:pathLst>
                </a:custGeom>
                <a:gradFill rotWithShape="0">
                  <a:gsLst>
                    <a:gs pos="0">
                      <a:srgbClr val="7F7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15" name="Freeform 44"/>
                <p:cNvSpPr>
                  <a:spLocks/>
                </p:cNvSpPr>
                <p:nvPr/>
              </p:nvSpPr>
              <p:spPr bwMode="auto">
                <a:xfrm>
                  <a:off x="5085" y="2851"/>
                  <a:ext cx="528" cy="494"/>
                </a:xfrm>
                <a:custGeom>
                  <a:avLst/>
                  <a:gdLst>
                    <a:gd name="T0" fmla="*/ 280 w 528"/>
                    <a:gd name="T1" fmla="*/ 99 h 494"/>
                    <a:gd name="T2" fmla="*/ 237 w 528"/>
                    <a:gd name="T3" fmla="*/ 43 h 494"/>
                    <a:gd name="T4" fmla="*/ 209 w 528"/>
                    <a:gd name="T5" fmla="*/ 146 h 494"/>
                    <a:gd name="T6" fmla="*/ 110 w 528"/>
                    <a:gd name="T7" fmla="*/ 83 h 494"/>
                    <a:gd name="T8" fmla="*/ 131 w 528"/>
                    <a:gd name="T9" fmla="*/ 178 h 494"/>
                    <a:gd name="T10" fmla="*/ 29 w 528"/>
                    <a:gd name="T11" fmla="*/ 189 h 494"/>
                    <a:gd name="T12" fmla="*/ 96 w 528"/>
                    <a:gd name="T13" fmla="*/ 265 h 494"/>
                    <a:gd name="T14" fmla="*/ 0 w 528"/>
                    <a:gd name="T15" fmla="*/ 294 h 494"/>
                    <a:gd name="T16" fmla="*/ 81 w 528"/>
                    <a:gd name="T17" fmla="*/ 351 h 494"/>
                    <a:gd name="T18" fmla="*/ 31 w 528"/>
                    <a:gd name="T19" fmla="*/ 407 h 494"/>
                    <a:gd name="T20" fmla="*/ 117 w 528"/>
                    <a:gd name="T21" fmla="*/ 416 h 494"/>
                    <a:gd name="T22" fmla="*/ 120 w 528"/>
                    <a:gd name="T23" fmla="*/ 493 h 494"/>
                    <a:gd name="T24" fmla="*/ 184 w 528"/>
                    <a:gd name="T25" fmla="*/ 414 h 494"/>
                    <a:gd name="T26" fmla="*/ 212 w 528"/>
                    <a:gd name="T27" fmla="*/ 450 h 494"/>
                    <a:gd name="T28" fmla="*/ 241 w 528"/>
                    <a:gd name="T29" fmla="*/ 396 h 494"/>
                    <a:gd name="T30" fmla="*/ 283 w 528"/>
                    <a:gd name="T31" fmla="*/ 430 h 494"/>
                    <a:gd name="T32" fmla="*/ 297 w 528"/>
                    <a:gd name="T33" fmla="*/ 364 h 494"/>
                    <a:gd name="T34" fmla="*/ 365 w 528"/>
                    <a:gd name="T35" fmla="*/ 396 h 494"/>
                    <a:gd name="T36" fmla="*/ 357 w 528"/>
                    <a:gd name="T37" fmla="*/ 328 h 494"/>
                    <a:gd name="T38" fmla="*/ 461 w 528"/>
                    <a:gd name="T39" fmla="*/ 357 h 494"/>
                    <a:gd name="T40" fmla="*/ 400 w 528"/>
                    <a:gd name="T41" fmla="*/ 281 h 494"/>
                    <a:gd name="T42" fmla="*/ 446 w 528"/>
                    <a:gd name="T43" fmla="*/ 258 h 494"/>
                    <a:gd name="T44" fmla="*/ 414 w 528"/>
                    <a:gd name="T45" fmla="*/ 215 h 494"/>
                    <a:gd name="T46" fmla="*/ 527 w 528"/>
                    <a:gd name="T47" fmla="*/ 152 h 494"/>
                    <a:gd name="T48" fmla="*/ 400 w 528"/>
                    <a:gd name="T49" fmla="*/ 149 h 494"/>
                    <a:gd name="T50" fmla="*/ 439 w 528"/>
                    <a:gd name="T51" fmla="*/ 72 h 494"/>
                    <a:gd name="T52" fmla="*/ 354 w 528"/>
                    <a:gd name="T53" fmla="*/ 132 h 494"/>
                    <a:gd name="T54" fmla="*/ 361 w 528"/>
                    <a:gd name="T55" fmla="*/ 0 h 494"/>
                    <a:gd name="T56" fmla="*/ 280 w 528"/>
                    <a:gd name="T57" fmla="*/ 99 h 49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528"/>
                    <a:gd name="T88" fmla="*/ 0 h 494"/>
                    <a:gd name="T89" fmla="*/ 528 w 528"/>
                    <a:gd name="T90" fmla="*/ 494 h 49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528" h="494">
                      <a:moveTo>
                        <a:pt x="280" y="99"/>
                      </a:moveTo>
                      <a:lnTo>
                        <a:pt x="237" y="43"/>
                      </a:lnTo>
                      <a:lnTo>
                        <a:pt x="209" y="146"/>
                      </a:lnTo>
                      <a:lnTo>
                        <a:pt x="110" y="83"/>
                      </a:lnTo>
                      <a:lnTo>
                        <a:pt x="131" y="178"/>
                      </a:lnTo>
                      <a:lnTo>
                        <a:pt x="29" y="189"/>
                      </a:lnTo>
                      <a:lnTo>
                        <a:pt x="96" y="265"/>
                      </a:lnTo>
                      <a:lnTo>
                        <a:pt x="0" y="294"/>
                      </a:lnTo>
                      <a:lnTo>
                        <a:pt x="81" y="351"/>
                      </a:lnTo>
                      <a:lnTo>
                        <a:pt x="31" y="407"/>
                      </a:lnTo>
                      <a:lnTo>
                        <a:pt x="117" y="416"/>
                      </a:lnTo>
                      <a:lnTo>
                        <a:pt x="120" y="493"/>
                      </a:lnTo>
                      <a:lnTo>
                        <a:pt x="184" y="414"/>
                      </a:lnTo>
                      <a:lnTo>
                        <a:pt x="212" y="450"/>
                      </a:lnTo>
                      <a:lnTo>
                        <a:pt x="241" y="396"/>
                      </a:lnTo>
                      <a:lnTo>
                        <a:pt x="283" y="430"/>
                      </a:lnTo>
                      <a:lnTo>
                        <a:pt x="297" y="364"/>
                      </a:lnTo>
                      <a:lnTo>
                        <a:pt x="365" y="396"/>
                      </a:lnTo>
                      <a:lnTo>
                        <a:pt x="357" y="328"/>
                      </a:lnTo>
                      <a:lnTo>
                        <a:pt x="461" y="357"/>
                      </a:lnTo>
                      <a:lnTo>
                        <a:pt x="400" y="281"/>
                      </a:lnTo>
                      <a:lnTo>
                        <a:pt x="446" y="258"/>
                      </a:lnTo>
                      <a:lnTo>
                        <a:pt x="414" y="215"/>
                      </a:lnTo>
                      <a:lnTo>
                        <a:pt x="527" y="152"/>
                      </a:lnTo>
                      <a:lnTo>
                        <a:pt x="400" y="149"/>
                      </a:lnTo>
                      <a:lnTo>
                        <a:pt x="439" y="72"/>
                      </a:lnTo>
                      <a:lnTo>
                        <a:pt x="354" y="132"/>
                      </a:lnTo>
                      <a:lnTo>
                        <a:pt x="361" y="0"/>
                      </a:lnTo>
                      <a:lnTo>
                        <a:pt x="280" y="99"/>
                      </a:lnTo>
                    </a:path>
                  </a:pathLst>
                </a:custGeom>
                <a:gradFill rotWithShape="0">
                  <a:gsLst>
                    <a:gs pos="0">
                      <a:srgbClr val="7F7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16" name="Freeform 45"/>
                <p:cNvSpPr>
                  <a:spLocks/>
                </p:cNvSpPr>
                <p:nvPr/>
              </p:nvSpPr>
              <p:spPr bwMode="auto">
                <a:xfrm>
                  <a:off x="5050" y="2875"/>
                  <a:ext cx="422" cy="421"/>
                </a:xfrm>
                <a:custGeom>
                  <a:avLst/>
                  <a:gdLst>
                    <a:gd name="T0" fmla="*/ 211 w 422"/>
                    <a:gd name="T1" fmla="*/ 113 h 421"/>
                    <a:gd name="T2" fmla="*/ 163 w 422"/>
                    <a:gd name="T3" fmla="*/ 45 h 421"/>
                    <a:gd name="T4" fmla="*/ 143 w 422"/>
                    <a:gd name="T5" fmla="*/ 123 h 421"/>
                    <a:gd name="T6" fmla="*/ 7 w 422"/>
                    <a:gd name="T7" fmla="*/ 45 h 421"/>
                    <a:gd name="T8" fmla="*/ 90 w 422"/>
                    <a:gd name="T9" fmla="*/ 148 h 421"/>
                    <a:gd name="T10" fmla="*/ 0 w 422"/>
                    <a:gd name="T11" fmla="*/ 168 h 421"/>
                    <a:gd name="T12" fmla="*/ 73 w 422"/>
                    <a:gd name="T13" fmla="*/ 229 h 421"/>
                    <a:gd name="T14" fmla="*/ 3 w 422"/>
                    <a:gd name="T15" fmla="*/ 284 h 421"/>
                    <a:gd name="T16" fmla="*/ 110 w 422"/>
                    <a:gd name="T17" fmla="*/ 271 h 421"/>
                    <a:gd name="T18" fmla="*/ 93 w 422"/>
                    <a:gd name="T19" fmla="*/ 343 h 421"/>
                    <a:gd name="T20" fmla="*/ 150 w 422"/>
                    <a:gd name="T21" fmla="*/ 304 h 421"/>
                    <a:gd name="T22" fmla="*/ 165 w 422"/>
                    <a:gd name="T23" fmla="*/ 420 h 421"/>
                    <a:gd name="T24" fmla="*/ 205 w 422"/>
                    <a:gd name="T25" fmla="*/ 290 h 421"/>
                    <a:gd name="T26" fmla="*/ 258 w 422"/>
                    <a:gd name="T27" fmla="*/ 384 h 421"/>
                    <a:gd name="T28" fmla="*/ 273 w 422"/>
                    <a:gd name="T29" fmla="*/ 281 h 421"/>
                    <a:gd name="T30" fmla="*/ 354 w 422"/>
                    <a:gd name="T31" fmla="*/ 352 h 421"/>
                    <a:gd name="T32" fmla="*/ 328 w 422"/>
                    <a:gd name="T33" fmla="*/ 252 h 421"/>
                    <a:gd name="T34" fmla="*/ 421 w 422"/>
                    <a:gd name="T35" fmla="*/ 258 h 421"/>
                    <a:gd name="T36" fmla="*/ 343 w 422"/>
                    <a:gd name="T37" fmla="*/ 204 h 421"/>
                    <a:gd name="T38" fmla="*/ 411 w 422"/>
                    <a:gd name="T39" fmla="*/ 158 h 421"/>
                    <a:gd name="T40" fmla="*/ 326 w 422"/>
                    <a:gd name="T41" fmla="*/ 142 h 421"/>
                    <a:gd name="T42" fmla="*/ 358 w 422"/>
                    <a:gd name="T43" fmla="*/ 87 h 421"/>
                    <a:gd name="T44" fmla="*/ 276 w 422"/>
                    <a:gd name="T45" fmla="*/ 104 h 421"/>
                    <a:gd name="T46" fmla="*/ 283 w 422"/>
                    <a:gd name="T47" fmla="*/ 0 h 421"/>
                    <a:gd name="T48" fmla="*/ 211 w 422"/>
                    <a:gd name="T49" fmla="*/ 113 h 42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22"/>
                    <a:gd name="T76" fmla="*/ 0 h 421"/>
                    <a:gd name="T77" fmla="*/ 422 w 422"/>
                    <a:gd name="T78" fmla="*/ 421 h 42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22" h="421">
                      <a:moveTo>
                        <a:pt x="211" y="113"/>
                      </a:moveTo>
                      <a:lnTo>
                        <a:pt x="163" y="45"/>
                      </a:lnTo>
                      <a:lnTo>
                        <a:pt x="143" y="123"/>
                      </a:lnTo>
                      <a:lnTo>
                        <a:pt x="7" y="45"/>
                      </a:lnTo>
                      <a:lnTo>
                        <a:pt x="90" y="148"/>
                      </a:lnTo>
                      <a:lnTo>
                        <a:pt x="0" y="168"/>
                      </a:lnTo>
                      <a:lnTo>
                        <a:pt x="73" y="229"/>
                      </a:lnTo>
                      <a:lnTo>
                        <a:pt x="3" y="284"/>
                      </a:lnTo>
                      <a:lnTo>
                        <a:pt x="110" y="271"/>
                      </a:lnTo>
                      <a:lnTo>
                        <a:pt x="93" y="343"/>
                      </a:lnTo>
                      <a:lnTo>
                        <a:pt x="150" y="304"/>
                      </a:lnTo>
                      <a:lnTo>
                        <a:pt x="165" y="420"/>
                      </a:lnTo>
                      <a:lnTo>
                        <a:pt x="205" y="290"/>
                      </a:lnTo>
                      <a:lnTo>
                        <a:pt x="258" y="384"/>
                      </a:lnTo>
                      <a:lnTo>
                        <a:pt x="273" y="281"/>
                      </a:lnTo>
                      <a:lnTo>
                        <a:pt x="354" y="352"/>
                      </a:lnTo>
                      <a:lnTo>
                        <a:pt x="328" y="252"/>
                      </a:lnTo>
                      <a:lnTo>
                        <a:pt x="421" y="258"/>
                      </a:lnTo>
                      <a:lnTo>
                        <a:pt x="343" y="204"/>
                      </a:lnTo>
                      <a:lnTo>
                        <a:pt x="411" y="158"/>
                      </a:lnTo>
                      <a:lnTo>
                        <a:pt x="326" y="142"/>
                      </a:lnTo>
                      <a:lnTo>
                        <a:pt x="358" y="87"/>
                      </a:lnTo>
                      <a:lnTo>
                        <a:pt x="276" y="104"/>
                      </a:lnTo>
                      <a:lnTo>
                        <a:pt x="283" y="0"/>
                      </a:lnTo>
                      <a:lnTo>
                        <a:pt x="211" y="113"/>
                      </a:lnTo>
                    </a:path>
                  </a:pathLst>
                </a:custGeom>
                <a:gradFill rotWithShape="0">
                  <a:gsLst>
                    <a:gs pos="0">
                      <a:srgbClr val="7F4C00"/>
                    </a:gs>
                    <a:gs pos="100000">
                      <a:srgbClr val="FF9900"/>
                    </a:gs>
                  </a:gsLst>
                  <a:path path="rect">
                    <a:fillToRect l="50000" t="50000" r="50000" b="50000"/>
                  </a:path>
                </a:gra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578" name="Rectangle 47"/>
              <p:cNvSpPr>
                <a:spLocks noChangeArrowheads="1"/>
              </p:cNvSpPr>
              <p:nvPr/>
            </p:nvSpPr>
            <p:spPr bwMode="auto">
              <a:xfrm>
                <a:off x="4500" y="3408"/>
                <a:ext cx="126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ru-RU" altLang="ru-RU" sz="16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НЕБЛАГОПРИЯТНОЕ СОБЫТИЕ</a:t>
                </a:r>
                <a:endParaRPr lang="en-US" altLang="ru-RU" sz="16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579" name="Line 48"/>
              <p:cNvSpPr>
                <a:spLocks noChangeShapeType="1"/>
              </p:cNvSpPr>
              <p:nvPr/>
            </p:nvSpPr>
            <p:spPr bwMode="auto">
              <a:xfrm>
                <a:off x="859" y="2258"/>
                <a:ext cx="186" cy="24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0" name="Line 49"/>
              <p:cNvSpPr>
                <a:spLocks noChangeShapeType="1"/>
              </p:cNvSpPr>
              <p:nvPr/>
            </p:nvSpPr>
            <p:spPr bwMode="auto">
              <a:xfrm>
                <a:off x="1127" y="2295"/>
                <a:ext cx="408" cy="74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1" name="Line 50"/>
              <p:cNvSpPr>
                <a:spLocks noChangeShapeType="1"/>
              </p:cNvSpPr>
              <p:nvPr/>
            </p:nvSpPr>
            <p:spPr bwMode="auto">
              <a:xfrm>
                <a:off x="1896" y="2430"/>
                <a:ext cx="151" cy="3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2" name="Line 51"/>
              <p:cNvSpPr>
                <a:spLocks noChangeShapeType="1"/>
              </p:cNvSpPr>
              <p:nvPr/>
            </p:nvSpPr>
            <p:spPr bwMode="auto">
              <a:xfrm>
                <a:off x="2536" y="2541"/>
                <a:ext cx="93" cy="25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3" name="Line 52"/>
              <p:cNvSpPr>
                <a:spLocks noChangeShapeType="1"/>
              </p:cNvSpPr>
              <p:nvPr/>
            </p:nvSpPr>
            <p:spPr bwMode="auto">
              <a:xfrm>
                <a:off x="2908" y="2603"/>
                <a:ext cx="757" cy="16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4" name="Line 53"/>
              <p:cNvSpPr>
                <a:spLocks noChangeShapeType="1"/>
              </p:cNvSpPr>
              <p:nvPr/>
            </p:nvSpPr>
            <p:spPr bwMode="auto">
              <a:xfrm>
                <a:off x="3956" y="2800"/>
                <a:ext cx="326" cy="6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5" name="Line 54"/>
              <p:cNvSpPr>
                <a:spLocks noChangeShapeType="1"/>
              </p:cNvSpPr>
              <p:nvPr/>
            </p:nvSpPr>
            <p:spPr bwMode="auto">
              <a:xfrm>
                <a:off x="4736" y="2948"/>
                <a:ext cx="489" cy="99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6" name="Line 55"/>
              <p:cNvSpPr>
                <a:spLocks noChangeShapeType="1"/>
              </p:cNvSpPr>
              <p:nvPr/>
            </p:nvSpPr>
            <p:spPr bwMode="auto">
              <a:xfrm>
                <a:off x="1208" y="2566"/>
                <a:ext cx="327" cy="17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7" name="Line 56"/>
              <p:cNvSpPr>
                <a:spLocks noChangeShapeType="1"/>
              </p:cNvSpPr>
              <p:nvPr/>
            </p:nvSpPr>
            <p:spPr bwMode="auto">
              <a:xfrm>
                <a:off x="1639" y="2788"/>
                <a:ext cx="408" cy="22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8" name="Line 57"/>
              <p:cNvSpPr>
                <a:spLocks noChangeShapeType="1"/>
              </p:cNvSpPr>
              <p:nvPr/>
            </p:nvSpPr>
            <p:spPr bwMode="auto">
              <a:xfrm flipH="1">
                <a:off x="1628" y="3022"/>
                <a:ext cx="407" cy="456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89" name="Line 58"/>
              <p:cNvSpPr>
                <a:spLocks noChangeShapeType="1"/>
              </p:cNvSpPr>
              <p:nvPr/>
            </p:nvSpPr>
            <p:spPr bwMode="auto">
              <a:xfrm>
                <a:off x="731" y="2307"/>
                <a:ext cx="314" cy="173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0" name="Line 59"/>
              <p:cNvSpPr>
                <a:spLocks noChangeShapeType="1"/>
              </p:cNvSpPr>
              <p:nvPr/>
            </p:nvSpPr>
            <p:spPr bwMode="auto">
              <a:xfrm>
                <a:off x="684" y="2430"/>
                <a:ext cx="352" cy="419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1" name="Line 60"/>
              <p:cNvSpPr>
                <a:spLocks noChangeShapeType="1"/>
              </p:cNvSpPr>
              <p:nvPr/>
            </p:nvSpPr>
            <p:spPr bwMode="auto">
              <a:xfrm flipH="1">
                <a:off x="603" y="2850"/>
                <a:ext cx="442" cy="394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2" name="Line 68"/>
              <p:cNvSpPr>
                <a:spLocks noChangeShapeType="1"/>
              </p:cNvSpPr>
              <p:nvPr/>
            </p:nvSpPr>
            <p:spPr bwMode="auto">
              <a:xfrm flipV="1">
                <a:off x="1210" y="1399"/>
                <a:ext cx="0" cy="80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3" name="Line 69"/>
              <p:cNvSpPr>
                <a:spLocks noChangeShapeType="1"/>
              </p:cNvSpPr>
              <p:nvPr/>
            </p:nvSpPr>
            <p:spPr bwMode="auto">
              <a:xfrm flipV="1">
                <a:off x="1519" y="1603"/>
                <a:ext cx="0" cy="4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4" name="Line 71"/>
              <p:cNvSpPr>
                <a:spLocks noChangeShapeType="1"/>
              </p:cNvSpPr>
              <p:nvPr/>
            </p:nvSpPr>
            <p:spPr bwMode="auto">
              <a:xfrm flipV="1">
                <a:off x="2018" y="1383"/>
                <a:ext cx="1" cy="7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5" name="Line 72"/>
              <p:cNvSpPr>
                <a:spLocks noChangeShapeType="1"/>
              </p:cNvSpPr>
              <p:nvPr/>
            </p:nvSpPr>
            <p:spPr bwMode="auto">
              <a:xfrm flipV="1">
                <a:off x="2396" y="1664"/>
                <a:ext cx="0" cy="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6" name="Line 73"/>
              <p:cNvSpPr>
                <a:spLocks noChangeShapeType="1"/>
              </p:cNvSpPr>
              <p:nvPr/>
            </p:nvSpPr>
            <p:spPr bwMode="auto">
              <a:xfrm flipV="1">
                <a:off x="3139" y="1353"/>
                <a:ext cx="0" cy="6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7" name="Line 74"/>
              <p:cNvSpPr>
                <a:spLocks noChangeShapeType="1"/>
              </p:cNvSpPr>
              <p:nvPr/>
            </p:nvSpPr>
            <p:spPr bwMode="auto">
              <a:xfrm flipV="1">
                <a:off x="3792" y="1810"/>
                <a:ext cx="0" cy="4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8" name="Line 75"/>
              <p:cNvSpPr>
                <a:spLocks noChangeShapeType="1"/>
              </p:cNvSpPr>
              <p:nvPr/>
            </p:nvSpPr>
            <p:spPr bwMode="auto">
              <a:xfrm flipH="1" flipV="1">
                <a:off x="4590" y="1731"/>
                <a:ext cx="0" cy="7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oval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9" name="Rectangle 77"/>
              <p:cNvSpPr>
                <a:spLocks noChangeArrowheads="1"/>
              </p:cNvSpPr>
              <p:nvPr/>
            </p:nvSpPr>
            <p:spPr bwMode="auto">
              <a:xfrm>
                <a:off x="1636" y="1125"/>
                <a:ext cx="765" cy="274"/>
              </a:xfrm>
              <a:prstGeom prst="rect">
                <a:avLst/>
              </a:prstGeom>
              <a:solidFill>
                <a:srgbClr val="FFFFFF">
                  <a:alpha val="5058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Отсутствие протоколов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78"/>
              <p:cNvSpPr>
                <a:spLocks noChangeArrowheads="1"/>
              </p:cNvSpPr>
              <p:nvPr/>
            </p:nvSpPr>
            <p:spPr bwMode="auto">
              <a:xfrm>
                <a:off x="1125" y="1372"/>
                <a:ext cx="810" cy="274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Нечеткие</a:t>
                </a:r>
                <a:b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инструкции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3" name="Rectangle 79"/>
              <p:cNvSpPr>
                <a:spLocks noChangeArrowheads="1"/>
              </p:cNvSpPr>
              <p:nvPr/>
            </p:nvSpPr>
            <p:spPr bwMode="auto">
              <a:xfrm>
                <a:off x="585" y="988"/>
                <a:ext cx="1080" cy="411"/>
              </a:xfrm>
              <a:prstGeom prst="rect">
                <a:avLst/>
              </a:prstGeom>
              <a:solidFill>
                <a:schemeClr val="bg1">
                  <a:alpha val="54117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Нерациональная организационно-</a:t>
                </a:r>
                <a:b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штатная структура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4" name="Rectangle 81"/>
              <p:cNvSpPr>
                <a:spLocks noChangeArrowheads="1"/>
              </p:cNvSpPr>
              <p:nvPr/>
            </p:nvSpPr>
            <p:spPr bwMode="auto">
              <a:xfrm>
                <a:off x="2089" y="1416"/>
                <a:ext cx="90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Отсутствие</a:t>
                </a:r>
                <a:b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сертификата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5" name="Rectangle 82"/>
              <p:cNvSpPr>
                <a:spLocks noChangeArrowheads="1"/>
              </p:cNvSpPr>
              <p:nvPr/>
            </p:nvSpPr>
            <p:spPr bwMode="auto">
              <a:xfrm>
                <a:off x="2683" y="1098"/>
                <a:ext cx="990" cy="291"/>
              </a:xfrm>
              <a:prstGeom prst="rect">
                <a:avLst/>
              </a:prstGeom>
              <a:solidFill>
                <a:srgbClr val="FFFFFF">
                  <a:alpha val="4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Плохой обмен  информацией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6" name="Rectangle 83"/>
              <p:cNvSpPr>
                <a:spLocks noChangeArrowheads="1"/>
              </p:cNvSpPr>
              <p:nvPr/>
            </p:nvSpPr>
            <p:spPr bwMode="auto">
              <a:xfrm>
                <a:off x="3375" y="1673"/>
                <a:ext cx="859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Усталость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7" name="Rectangle 85"/>
              <p:cNvSpPr>
                <a:spLocks noChangeArrowheads="1"/>
              </p:cNvSpPr>
              <p:nvPr/>
            </p:nvSpPr>
            <p:spPr bwMode="auto">
              <a:xfrm>
                <a:off x="4050" y="1399"/>
                <a:ext cx="1117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Сбои</a:t>
                </a:r>
                <a:b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altLang="ru-RU" sz="1400" b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оборудования</a:t>
                </a:r>
                <a:endParaRPr lang="en-US" altLang="ru-RU" sz="14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4" name="Rectangle 86"/>
              <p:cNvSpPr>
                <a:spLocks noChangeArrowheads="1"/>
              </p:cNvSpPr>
              <p:nvPr/>
            </p:nvSpPr>
            <p:spPr bwMode="auto">
              <a:xfrm>
                <a:off x="4860" y="922"/>
                <a:ext cx="900" cy="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ru-RU" altLang="ru-RU" sz="2000" b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Латентные сбои</a:t>
                </a:r>
                <a:endParaRPr lang="en-US" altLang="ru-RU" sz="20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09" name="Line 88"/>
              <p:cNvSpPr>
                <a:spLocks noChangeShapeType="1"/>
              </p:cNvSpPr>
              <p:nvPr/>
            </p:nvSpPr>
            <p:spPr bwMode="auto">
              <a:xfrm flipH="1">
                <a:off x="1393" y="569"/>
                <a:ext cx="1104" cy="25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10" name="Line 89"/>
              <p:cNvSpPr>
                <a:spLocks noChangeShapeType="1"/>
              </p:cNvSpPr>
              <p:nvPr/>
            </p:nvSpPr>
            <p:spPr bwMode="auto">
              <a:xfrm flipH="1">
                <a:off x="2002" y="581"/>
                <a:ext cx="679" cy="30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11" name="Line 90"/>
              <p:cNvSpPr>
                <a:spLocks noChangeShapeType="1"/>
              </p:cNvSpPr>
              <p:nvPr/>
            </p:nvSpPr>
            <p:spPr bwMode="auto">
              <a:xfrm>
                <a:off x="3026" y="544"/>
                <a:ext cx="103" cy="24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12" name="Line 91"/>
              <p:cNvSpPr>
                <a:spLocks noChangeShapeType="1"/>
              </p:cNvSpPr>
              <p:nvPr/>
            </p:nvSpPr>
            <p:spPr bwMode="auto">
              <a:xfrm>
                <a:off x="3451" y="531"/>
                <a:ext cx="1127" cy="333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Rectangle 86"/>
              <p:cNvSpPr>
                <a:spLocks noChangeArrowheads="1"/>
              </p:cNvSpPr>
              <p:nvPr/>
            </p:nvSpPr>
            <p:spPr bwMode="auto">
              <a:xfrm>
                <a:off x="3600" y="943"/>
                <a:ext cx="900" cy="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ru-RU" altLang="ru-RU" sz="2000" b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Активные сбои</a:t>
                </a:r>
                <a:endParaRPr lang="en-US" altLang="ru-RU" sz="2000" b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555" name="TextBox 94"/>
          <p:cNvSpPr txBox="1">
            <a:spLocks noChangeArrowheads="1"/>
          </p:cNvSpPr>
          <p:nvPr/>
        </p:nvSpPr>
        <p:spPr bwMode="auto">
          <a:xfrm rot="-1872387">
            <a:off x="1785939" y="5595939"/>
            <a:ext cx="1443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Учреждение</a:t>
            </a:r>
          </a:p>
        </p:txBody>
      </p:sp>
      <p:sp>
        <p:nvSpPr>
          <p:cNvPr id="23556" name="TextBox 95"/>
          <p:cNvSpPr txBox="1">
            <a:spLocks noChangeArrowheads="1"/>
          </p:cNvSpPr>
          <p:nvPr/>
        </p:nvSpPr>
        <p:spPr bwMode="auto">
          <a:xfrm rot="-1872387">
            <a:off x="2582863" y="5643564"/>
            <a:ext cx="1395412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Управление</a:t>
            </a:r>
            <a:b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процессами</a:t>
            </a:r>
          </a:p>
        </p:txBody>
      </p:sp>
      <p:sp>
        <p:nvSpPr>
          <p:cNvPr id="23557" name="Стрелка вправо 96"/>
          <p:cNvSpPr>
            <a:spLocks noChangeArrowheads="1"/>
          </p:cNvSpPr>
          <p:nvPr/>
        </p:nvSpPr>
        <p:spPr bwMode="auto">
          <a:xfrm>
            <a:off x="6653214" y="6407151"/>
            <a:ext cx="1800225" cy="360363"/>
          </a:xfrm>
          <a:prstGeom prst="rightArrow">
            <a:avLst>
              <a:gd name="adj1" fmla="val 50000"/>
              <a:gd name="adj2" fmla="val 49956"/>
            </a:avLst>
          </a:prstGeom>
          <a:gradFill rotWithShape="1">
            <a:gsLst>
              <a:gs pos="0">
                <a:srgbClr val="00CC00"/>
              </a:gs>
              <a:gs pos="50000">
                <a:srgbClr val="1C80E3"/>
              </a:gs>
              <a:gs pos="100000">
                <a:srgbClr val="2499FF"/>
              </a:gs>
            </a:gsLst>
            <a:lin ang="108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b="1">
              <a:solidFill>
                <a:srgbClr val="3399FF"/>
              </a:solidFill>
              <a:latin typeface="Tahoma" panose="020B0604030504040204" pitchFamily="34" charset="0"/>
            </a:endParaRPr>
          </a:p>
        </p:txBody>
      </p:sp>
      <p:sp>
        <p:nvSpPr>
          <p:cNvPr id="23558" name="Стрелка вправо 98"/>
          <p:cNvSpPr>
            <a:spLocks noChangeArrowheads="1"/>
          </p:cNvSpPr>
          <p:nvPr/>
        </p:nvSpPr>
        <p:spPr bwMode="auto">
          <a:xfrm flipH="1">
            <a:off x="3319464" y="6386513"/>
            <a:ext cx="1800225" cy="360362"/>
          </a:xfrm>
          <a:prstGeom prst="rightArrow">
            <a:avLst>
              <a:gd name="adj1" fmla="val 50000"/>
              <a:gd name="adj2" fmla="val 49956"/>
            </a:avLst>
          </a:prstGeom>
          <a:gradFill rotWithShape="1">
            <a:gsLst>
              <a:gs pos="0">
                <a:srgbClr val="00CC00"/>
              </a:gs>
              <a:gs pos="50000">
                <a:srgbClr val="1C80E3"/>
              </a:gs>
              <a:gs pos="100000">
                <a:srgbClr val="2499FF"/>
              </a:gs>
            </a:gsLst>
            <a:lin ang="108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b="1">
              <a:solidFill>
                <a:srgbClr val="3399FF"/>
              </a:solidFill>
              <a:latin typeface="Tahoma" panose="020B0604030504040204" pitchFamily="34" charset="0"/>
            </a:endParaRPr>
          </a:p>
        </p:txBody>
      </p:sp>
      <p:sp>
        <p:nvSpPr>
          <p:cNvPr id="23559" name="TextBox 99"/>
          <p:cNvSpPr txBox="1">
            <a:spLocks noChangeArrowheads="1"/>
          </p:cNvSpPr>
          <p:nvPr/>
        </p:nvSpPr>
        <p:spPr bwMode="auto">
          <a:xfrm rot="-1872387">
            <a:off x="3725864" y="5597525"/>
            <a:ext cx="12414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b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персонала</a:t>
            </a:r>
          </a:p>
        </p:txBody>
      </p:sp>
      <p:sp>
        <p:nvSpPr>
          <p:cNvPr id="23560" name="TextBox 100"/>
          <p:cNvSpPr txBox="1">
            <a:spLocks noChangeArrowheads="1"/>
          </p:cNvSpPr>
          <p:nvPr/>
        </p:nvSpPr>
        <p:spPr bwMode="auto">
          <a:xfrm rot="-1872387">
            <a:off x="4735514" y="5489575"/>
            <a:ext cx="18049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Коллективная</a:t>
            </a:r>
            <a:b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ответственность</a:t>
            </a:r>
          </a:p>
        </p:txBody>
      </p:sp>
      <p:sp>
        <p:nvSpPr>
          <p:cNvPr id="23561" name="TextBox 101"/>
          <p:cNvSpPr txBox="1">
            <a:spLocks noChangeArrowheads="1"/>
          </p:cNvSpPr>
          <p:nvPr/>
        </p:nvSpPr>
        <p:spPr bwMode="auto">
          <a:xfrm rot="-1872387">
            <a:off x="5808664" y="5546725"/>
            <a:ext cx="18049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Персональная</a:t>
            </a:r>
            <a:b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ответственность</a:t>
            </a:r>
          </a:p>
        </p:txBody>
      </p:sp>
      <p:sp>
        <p:nvSpPr>
          <p:cNvPr id="23562" name="TextBox 102"/>
          <p:cNvSpPr txBox="1">
            <a:spLocks noChangeArrowheads="1"/>
          </p:cNvSpPr>
          <p:nvPr/>
        </p:nvSpPr>
        <p:spPr bwMode="auto">
          <a:xfrm rot="-1872387">
            <a:off x="7050089" y="5713414"/>
            <a:ext cx="13287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Технологии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2452689" y="-26988"/>
            <a:ext cx="9231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200" b="1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ru-RU" sz="32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Модель </a:t>
            </a:r>
            <a:r>
              <a:rPr lang="ru-RU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«швейцарского сыра»</a:t>
            </a:r>
            <a:br>
              <a:rPr lang="ru-RU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</a:br>
            <a:r>
              <a:rPr lang="ru-RU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(</a:t>
            </a:r>
            <a:r>
              <a:rPr lang="en-US" altLang="ja-JP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Reason, 1991</a:t>
            </a:r>
            <a:r>
              <a:rPr lang="ru-RU" altLang="ja-JP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)</a:t>
            </a:r>
            <a:r>
              <a:rPr lang="ru-RU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</a:p>
        </p:txBody>
      </p:sp>
      <p:cxnSp>
        <p:nvCxnSpPr>
          <p:cNvPr id="106" name="Shape 105"/>
          <p:cNvCxnSpPr>
            <a:stCxn id="2104" idx="2"/>
            <a:endCxn id="23624" idx="6"/>
          </p:cNvCxnSpPr>
          <p:nvPr/>
        </p:nvCxnSpPr>
        <p:spPr bwMode="auto">
          <a:xfrm rot="5400000">
            <a:off x="8662988" y="2849563"/>
            <a:ext cx="1651000" cy="930275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9" name="Shape 108"/>
          <p:cNvCxnSpPr>
            <a:stCxn id="2104" idx="2"/>
            <a:endCxn id="23626" idx="2"/>
          </p:cNvCxnSpPr>
          <p:nvPr/>
        </p:nvCxnSpPr>
        <p:spPr bwMode="auto">
          <a:xfrm rot="5400000">
            <a:off x="8524876" y="3319464"/>
            <a:ext cx="2259013" cy="598487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5" name="Shape 104"/>
          <p:cNvCxnSpPr>
            <a:endCxn id="23628" idx="0"/>
          </p:cNvCxnSpPr>
          <p:nvPr/>
        </p:nvCxnSpPr>
        <p:spPr bwMode="auto">
          <a:xfrm rot="16200000" flipH="1">
            <a:off x="7577139" y="2947989"/>
            <a:ext cx="935037" cy="3968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82318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4EA527-D41B-486D-BE37-C48477BC4092}" type="slidenum">
              <a:rPr lang="ru-RU" sz="1400" smtClean="0"/>
              <a:pPr eaLnBrk="1" hangingPunct="1"/>
              <a:t>28</a:t>
            </a:fld>
            <a:endParaRPr lang="ru-RU" sz="1400" smtClean="0"/>
          </a:p>
        </p:txBody>
      </p:sp>
      <p:sp>
        <p:nvSpPr>
          <p:cNvPr id="26626" name="Номер слайда 1"/>
          <p:cNvSpPr txBox="1">
            <a:spLocks noGrp="1"/>
          </p:cNvSpPr>
          <p:nvPr/>
        </p:nvSpPr>
        <p:spPr>
          <a:xfrm>
            <a:off x="5080000" y="6172201"/>
            <a:ext cx="2438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EFD840F-107E-4C38-ADAF-E97ECE4885AC}" type="slidenum">
              <a:rPr lang="ru-RU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12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9184" y="1181100"/>
            <a:ext cx="11713633" cy="468788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656011, Алтайский край, г. Барнаул, 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пр. Ленина, д. 145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Тел. 8 (3852) </a:t>
            </a:r>
            <a:r>
              <a:rPr lang="ru-RU" sz="36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557515</a:t>
            </a:r>
            <a:endParaRPr lang="ru-RU" sz="3600" b="1" kern="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http://22.reg.roszdravnadzor.ru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6491" y="3983912"/>
            <a:ext cx="6179976" cy="1571625"/>
          </a:xfrm>
          <a:prstGeom prst="roundRect">
            <a:avLst/>
          </a:prstGeom>
          <a:solidFill>
            <a:schemeClr val="bg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 </a:t>
            </a:r>
            <a:endParaRPr lang="ru-RU" sz="48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53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60190" y="3171431"/>
            <a:ext cx="4631957" cy="902603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4472C4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03487" y="3878955"/>
            <a:ext cx="3437972" cy="1655760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095" r="17474" b="20986"/>
          <a:stretch/>
        </p:blipFill>
        <p:spPr bwMode="auto">
          <a:xfrm>
            <a:off x="4725263" y="825500"/>
            <a:ext cx="7466737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13481" r="34365" b="11704"/>
          <a:stretch/>
        </p:blipFill>
        <p:spPr bwMode="auto">
          <a:xfrm>
            <a:off x="0" y="2690110"/>
            <a:ext cx="5041900" cy="378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t="64564" r="57000" b="30222"/>
          <a:stretch/>
        </p:blipFill>
        <p:spPr bwMode="auto">
          <a:xfrm>
            <a:off x="1150372" y="1206500"/>
            <a:ext cx="2741155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4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3"/>
          <p:cNvSpPr>
            <a:spLocks noGrp="1"/>
          </p:cNvSpPr>
          <p:nvPr>
            <p:ph type="title"/>
          </p:nvPr>
        </p:nvSpPr>
        <p:spPr>
          <a:xfrm>
            <a:off x="3071446" y="-36513"/>
            <a:ext cx="9120555" cy="965362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УКАЗ ПРЕЗИДЕНТА РФ от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07.05.2018г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. №204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 национальных целях и стратегических задачах развития Российской Федерации на период до 2024 года»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8" name="Прямоугольник 25"/>
          <p:cNvSpPr>
            <a:spLocks noChangeArrowheads="1"/>
          </p:cNvSpPr>
          <p:nvPr/>
        </p:nvSpPr>
        <p:spPr bwMode="auto">
          <a:xfrm>
            <a:off x="562870" y="928849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u="sng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Национальный проект «Здравоохранение»</a:t>
            </a:r>
          </a:p>
        </p:txBody>
      </p:sp>
      <p:sp>
        <p:nvSpPr>
          <p:cNvPr id="11" name="Прямоугольник 25"/>
          <p:cNvSpPr>
            <a:spLocks noChangeArrowheads="1"/>
          </p:cNvSpPr>
          <p:nvPr/>
        </p:nvSpPr>
        <p:spPr bwMode="auto">
          <a:xfrm>
            <a:off x="6549455" y="928274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u="sng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Региональный проект «Здравоохранение»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4666" y="1678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населения трудоспособного возраста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 473,4 в 2017 году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</a:rPr>
              <a:t>до 350 случаев на 100 тыс.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населения в 2024 году </a:t>
            </a:r>
            <a:r>
              <a:rPr lang="ru-RU" sz="2000" b="1" dirty="0">
                <a:solidFill>
                  <a:srgbClr val="990033"/>
                </a:solidFill>
              </a:rPr>
              <a:t>(на 26</a:t>
            </a:r>
            <a:r>
              <a:rPr lang="ru-RU" sz="2000" b="1" dirty="0" smtClean="0">
                <a:solidFill>
                  <a:srgbClr val="990033"/>
                </a:solidFill>
              </a:rPr>
              <a:t>%)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44463" y="1688124"/>
            <a:ext cx="5566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населения трудоспособного возраста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 555,6  до 350 случаев на 100 тыс. населения в 2024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году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666" y="278255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от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болезней системы кровообращения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 587,6 в 2017 году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</a:rPr>
              <a:t>до 450 случаев на 100 тыс.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населения в 2024 году </a:t>
            </a:r>
            <a:r>
              <a:rPr lang="ru-RU" sz="2000" b="1" dirty="0">
                <a:solidFill>
                  <a:srgbClr val="990033"/>
                </a:solidFill>
              </a:rPr>
              <a:t>(на 23,4</a:t>
            </a:r>
            <a:r>
              <a:rPr lang="ru-RU" sz="2000" b="1" dirty="0" smtClean="0">
                <a:solidFill>
                  <a:srgbClr val="990033"/>
                </a:solidFill>
              </a:rPr>
              <a:t>%)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4463" y="271487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от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болезней системы кровообращения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 563,7 в 2017 году до 445,7 случаев на 100 тыс. населения в 2024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году</a:t>
            </a:r>
            <a:r>
              <a:rPr lang="ru-RU" sz="2000" b="1" dirty="0"/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(сохранение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~3000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жизней)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8463" y="409072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от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новообразований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,  в том числе от злокачественных  с 200,6 случаев в 2017 году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</a:rPr>
              <a:t>до 185 случаев на 100 тыс.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</a:rPr>
              <a:t>населения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2024 году  </a:t>
            </a:r>
            <a:r>
              <a:rPr lang="ru-RU" sz="2000" b="1" dirty="0">
                <a:solidFill>
                  <a:srgbClr val="990033"/>
                </a:solidFill>
              </a:rPr>
              <a:t>(на 7,8</a:t>
            </a:r>
            <a:r>
              <a:rPr lang="ru-RU" sz="2000" b="1" dirty="0" smtClean="0">
                <a:solidFill>
                  <a:srgbClr val="990033"/>
                </a:solidFill>
              </a:rPr>
              <a:t>%)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463" y="556811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младенческой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смертности с 5,6 в 2017 году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</a:rPr>
              <a:t>до 4,5 случая на 1 тыс. родившихся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детей в 2024 году </a:t>
            </a:r>
            <a:r>
              <a:rPr lang="ru-RU" sz="2000" b="1" dirty="0">
                <a:solidFill>
                  <a:srgbClr val="990033"/>
                </a:solidFill>
              </a:rPr>
              <a:t>(на 19,6%)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66786" y="4090720"/>
            <a:ext cx="58252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смертности от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новообразований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,  в том числе от злокачественных  с 221,4 случаев в 2017 году до 201,4 случаев на 100 тыс. населения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(сохранение ~500 жизней)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66786" y="5589675"/>
            <a:ext cx="5762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Снижение </a:t>
            </a:r>
            <a:r>
              <a:rPr 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младенческой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смертности с 7,1 в 2017 году до 4,8 случая на 1 тыс. родившихся детей в 2024 году </a:t>
            </a:r>
            <a:endParaRPr lang="ru-RU" sz="20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 txBox="1">
            <a:spLocks/>
          </p:cNvSpPr>
          <p:nvPr/>
        </p:nvSpPr>
        <p:spPr bwMode="auto">
          <a:xfrm>
            <a:off x="2063751" y="77788"/>
            <a:ext cx="981498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68000" algn="ctr">
              <a:lnSpc>
                <a:spcPct val="90000"/>
              </a:lnSpc>
            </a:pP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468000" algn="ctr">
              <a:lnSpc>
                <a:spcPct val="90000"/>
              </a:lnSpc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ДИНАМИКА СМЕРТНОСТИ в Алтайском крае за 2017 – 2018 гг. 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39641"/>
              </p:ext>
            </p:extLst>
          </p:nvPr>
        </p:nvGraphicFramePr>
        <p:xfrm>
          <a:off x="6339417" y="885825"/>
          <a:ext cx="5410200" cy="310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892" name="TextBox 10"/>
          <p:cNvSpPr txBox="1">
            <a:spLocks noChangeArrowheads="1"/>
          </p:cNvSpPr>
          <p:nvPr/>
        </p:nvSpPr>
        <p:spPr bwMode="auto">
          <a:xfrm>
            <a:off x="8714317" y="2387600"/>
            <a:ext cx="10392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97,8%</a:t>
            </a:r>
            <a:endParaRPr lang="ru-RU" altLang="ru-RU" sz="15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altLang="ru-RU" sz="15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744835"/>
              </p:ext>
            </p:extLst>
          </p:nvPr>
        </p:nvGraphicFramePr>
        <p:xfrm>
          <a:off x="6405033" y="3910014"/>
          <a:ext cx="5410200" cy="2998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894" name="TextBox 14"/>
          <p:cNvSpPr txBox="1">
            <a:spLocks noChangeArrowheads="1"/>
          </p:cNvSpPr>
          <p:nvPr/>
        </p:nvSpPr>
        <p:spPr bwMode="auto">
          <a:xfrm>
            <a:off x="8814721" y="5283980"/>
            <a:ext cx="9637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102,7%</a:t>
            </a:r>
            <a:endParaRPr lang="ru-RU" altLang="ru-RU" sz="15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092273"/>
              </p:ext>
            </p:extLst>
          </p:nvPr>
        </p:nvGraphicFramePr>
        <p:xfrm>
          <a:off x="726017" y="3840163"/>
          <a:ext cx="5562600" cy="286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899" name="TextBox 11"/>
          <p:cNvSpPr txBox="1">
            <a:spLocks noChangeArrowheads="1"/>
          </p:cNvSpPr>
          <p:nvPr/>
        </p:nvSpPr>
        <p:spPr bwMode="auto">
          <a:xfrm>
            <a:off x="3065317" y="5270500"/>
            <a:ext cx="10494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105,8</a:t>
            </a:r>
            <a:r>
              <a:rPr lang="ru-RU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% </a:t>
            </a:r>
            <a:endParaRPr lang="ru-RU" altLang="ru-RU" sz="15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704110"/>
              </p:ext>
            </p:extLst>
          </p:nvPr>
        </p:nvGraphicFramePr>
        <p:xfrm>
          <a:off x="431800" y="879475"/>
          <a:ext cx="5681133" cy="301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901" name="TextBox 1"/>
          <p:cNvSpPr txBox="1">
            <a:spLocks noChangeArrowheads="1"/>
          </p:cNvSpPr>
          <p:nvPr/>
        </p:nvSpPr>
        <p:spPr bwMode="auto">
          <a:xfrm>
            <a:off x="3093897" y="2522538"/>
            <a:ext cx="9813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101,6</a:t>
            </a:r>
            <a:r>
              <a:rPr lang="ru-RU" altLang="ru-RU" sz="15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% </a:t>
            </a:r>
            <a:endParaRPr lang="ru-RU" altLang="ru-RU" sz="15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73" y="766922"/>
            <a:ext cx="5784849" cy="823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медицинской помощи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7525" y="1814188"/>
            <a:ext cx="4265082" cy="86879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медицинской помощи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4824" y="2720669"/>
            <a:ext cx="4265083" cy="79216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метода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84824" y="5250728"/>
            <a:ext cx="4277783" cy="78971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достижения запланированного результата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60801" y="3974792"/>
            <a:ext cx="2400300" cy="3603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60801" y="4819808"/>
            <a:ext cx="2400300" cy="3603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60801" y="3563630"/>
            <a:ext cx="2400300" cy="360363"/>
          </a:xfrm>
          <a:prstGeom prst="rect">
            <a:avLst/>
          </a:prstGeom>
          <a:solidFill>
            <a:srgbClr val="CC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60801" y="4388888"/>
            <a:ext cx="2400300" cy="3603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0800000" flipV="1">
            <a:off x="131235" y="1593056"/>
            <a:ext cx="1416049" cy="4392613"/>
          </a:xfrm>
          <a:prstGeom prst="bentConnector2">
            <a:avLst/>
          </a:prstGeom>
          <a:ln>
            <a:solidFill>
              <a:srgbClr val="0066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Стрелка вправо 31"/>
          <p:cNvSpPr/>
          <p:nvPr/>
        </p:nvSpPr>
        <p:spPr>
          <a:xfrm>
            <a:off x="237068" y="3014664"/>
            <a:ext cx="912284" cy="252412"/>
          </a:xfrm>
          <a:prstGeom prst="rightArrow">
            <a:avLst>
              <a:gd name="adj1" fmla="val 26791"/>
              <a:gd name="adj2" fmla="val 75530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247652" y="1996174"/>
            <a:ext cx="901700" cy="252412"/>
          </a:xfrm>
          <a:prstGeom prst="rightArrow">
            <a:avLst>
              <a:gd name="adj1" fmla="val 26791"/>
              <a:gd name="adj2" fmla="val 75530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237068" y="5485678"/>
            <a:ext cx="912283" cy="250825"/>
          </a:xfrm>
          <a:prstGeom prst="rightArrow">
            <a:avLst>
              <a:gd name="adj1" fmla="val 26791"/>
              <a:gd name="adj2" fmla="val 75530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70" name="Прямоугольник 7"/>
          <p:cNvSpPr>
            <a:spLocks noChangeArrowheads="1"/>
          </p:cNvSpPr>
          <p:nvPr/>
        </p:nvSpPr>
        <p:spPr bwMode="auto">
          <a:xfrm>
            <a:off x="686861" y="6247861"/>
            <a:ext cx="5135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21.11.2011 № 323-ФЗ</a:t>
            </a:r>
          </a:p>
          <a:p>
            <a:pPr algn="ctr" eaLnBrk="0" hangingPunct="0"/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«Об основах охраны здоровья граждан в Российской Федерации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ст. 2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56437199"/>
              </p:ext>
            </p:extLst>
          </p:nvPr>
        </p:nvGraphicFramePr>
        <p:xfrm>
          <a:off x="5137151" y="8034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Прямоугольник 7"/>
          <p:cNvSpPr>
            <a:spLocks noChangeArrowheads="1"/>
          </p:cNvSpPr>
          <p:nvPr/>
        </p:nvSpPr>
        <p:spPr bwMode="auto">
          <a:xfrm>
            <a:off x="6795561" y="6247861"/>
            <a:ext cx="5135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21.11.2011 № 323-ФЗ</a:t>
            </a:r>
          </a:p>
          <a:p>
            <a:pPr algn="ctr" eaLnBrk="0" hangingPunct="0"/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«Об основах охраны здоровья граждан в Российской Федерации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ст. 37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6063199" y="1050532"/>
            <a:ext cx="732362" cy="252413"/>
          </a:xfrm>
          <a:prstGeom prst="rightArrow">
            <a:avLst>
              <a:gd name="adj1" fmla="val 26791"/>
              <a:gd name="adj2" fmla="val 75530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7333" r="2652" b="7556"/>
          <a:stretch/>
        </p:blipFill>
        <p:spPr bwMode="auto">
          <a:xfrm>
            <a:off x="8185339" y="2277759"/>
            <a:ext cx="4006661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1488557" y="5980814"/>
            <a:ext cx="2371061" cy="750446"/>
          </a:xfrm>
          <a:prstGeom prst="homePlate">
            <a:avLst/>
          </a:prstGeom>
          <a:solidFill>
            <a:srgbClr val="4472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ЛЕЧЕНИЕ ЗАБОЛЕВАНИЙ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5002617" y="5980814"/>
            <a:ext cx="2371061" cy="750446"/>
          </a:xfrm>
          <a:prstGeom prst="homePlate">
            <a:avLst/>
          </a:prstGeom>
          <a:solidFill>
            <a:srgbClr val="4472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ПРОФИЛАКТИКА ЗАБОЛЕВАНИЙ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8405036" y="5980814"/>
            <a:ext cx="2371061" cy="750446"/>
          </a:xfrm>
          <a:prstGeom prst="homePlate">
            <a:avLst/>
          </a:prstGeom>
          <a:solidFill>
            <a:srgbClr val="4472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ФОРМИРОВАНИЕ ЗОЖ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14667" r="28584" b="23703"/>
          <a:stretch/>
        </p:blipFill>
        <p:spPr bwMode="auto">
          <a:xfrm>
            <a:off x="9122568" y="602997"/>
            <a:ext cx="2132202" cy="133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" y="761176"/>
            <a:ext cx="3556236" cy="28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8600" y="3624063"/>
            <a:ext cx="797542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2018 году в результате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диспансеризации более 56% злокачественных новообразований были выявлены на первой и второй стадиях, что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привело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 снижению одногодичной летальности до 22% и повышению пятилетней выживаемости почти до 55%. Смертность от злокачественных новообразований за год снизилась на 0,6%.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191279"/>
            <a:ext cx="117729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Смена парадигмы от лечения и профилактики заболеваний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(борьбе с  факторами риска) к формированию здорового образа жизни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21002" y="161294"/>
            <a:ext cx="4464337" cy="2031325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Необходимыми элементами медицинской профилактики являются: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раннее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выявление заболеваний, факторов риска развития этих заболеваний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мероприятий по  устранению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факторов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риска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 формирование ЗОЖ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9692" y="2277759"/>
            <a:ext cx="446433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2018 году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профилактические осмотры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диспансеризацию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прошли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61,9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млн. граждан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России,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 том числе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26,7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млн. детей.</a:t>
            </a:r>
          </a:p>
        </p:txBody>
      </p:sp>
    </p:spTree>
    <p:extLst>
      <p:ext uri="{BB962C8B-B14F-4D97-AF65-F5344CB8AC3E}">
        <p14:creationId xmlns:p14="http://schemas.microsoft.com/office/powerpoint/2010/main" val="30822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73900" y="1041400"/>
            <a:ext cx="5118100" cy="57023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целью обеспечения прав граждан на получение медицинской помощи необходимого объема и надлежащего качества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соответствии с порядками оказания медицинской помощи, с учетом стандартов медицинской помощи и на основе клинических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рекомендаций,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соблюдения обязательных требований к обеспечению качества и безопасности медицинской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Минздрава России </a:t>
            </a: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07.06.2019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381н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утверждении Требований к организации и проведению внутреннего контроля качества и безопасности медицинской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деятельности»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действия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2"/>
              </a:rPr>
              <a:t>16.09.2019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3900" y="127000"/>
            <a:ext cx="5092242" cy="12827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Внутренний контроль качества и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безопасности медицинской деятельности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80963"/>
            <a:ext cx="3543298" cy="26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4110" y="673100"/>
            <a:ext cx="3827992" cy="1231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МЕДИЦИНСКАЯ ПОМОЩЬ </a:t>
            </a:r>
          </a:p>
          <a:p>
            <a:pPr algn="ctr"/>
            <a:r>
              <a:rPr lang="ru-RU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НИКОМУ НЕ ДОЛЖНА ПРИЧИНИТЬ ВРЕД</a:t>
            </a:r>
          </a:p>
          <a:p>
            <a:pPr algn="ctr"/>
            <a:r>
              <a:rPr lang="en-A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primum</a:t>
            </a:r>
            <a:r>
              <a:rPr lang="en-A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A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nocere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109" y="2080418"/>
            <a:ext cx="3827992" cy="13970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из 10 пациентов сталкиваются с неблагоприятным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 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оказания им медицинской помощи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4110" y="3619500"/>
            <a:ext cx="3827992" cy="159312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Небезопасное оказание медицинской помощи является одной из 10 основных причин смерти и инвалидности во всем мире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4109" y="5323944"/>
            <a:ext cx="3827992" cy="141975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каждых 100 госпитализированных пациентов внутрибольничными инфекциями заражаются 7-10 пациентов</a:t>
            </a:r>
          </a:p>
          <a:p>
            <a:pPr algn="ctr">
              <a:defRPr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05297" y="2738436"/>
            <a:ext cx="2667001" cy="147796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6-17% всех опасных событий в больницах являются следствием ошибок при постановке диагноза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05297" y="4314464"/>
            <a:ext cx="2667003" cy="233028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 случаев причинения вреда пациентам можно было предотвратить</a:t>
            </a:r>
          </a:p>
        </p:txBody>
      </p:sp>
    </p:spTree>
    <p:extLst>
      <p:ext uri="{BB962C8B-B14F-4D97-AF65-F5344CB8AC3E}">
        <p14:creationId xmlns:p14="http://schemas.microsoft.com/office/powerpoint/2010/main" val="37385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6717921"/>
              </p:ext>
            </p:extLst>
          </p:nvPr>
        </p:nvGraphicFramePr>
        <p:xfrm>
          <a:off x="239349" y="1004061"/>
          <a:ext cx="11809312" cy="5727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2746135" y="2011195"/>
            <a:ext cx="3498849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</a:t>
            </a:r>
            <a:endParaRPr lang="ru-RU" altLang="ru-RU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5605" name="Прямоугольник 3"/>
          <p:cNvSpPr>
            <a:spLocks noChangeArrowheads="1"/>
          </p:cNvSpPr>
          <p:nvPr/>
        </p:nvSpPr>
        <p:spPr bwMode="auto">
          <a:xfrm>
            <a:off x="6104467" y="1503364"/>
            <a:ext cx="30395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Контроль объемов, </a:t>
            </a:r>
            <a:endParaRPr lang="ru-RU" alt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сроков</a:t>
            </a: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, качества и условий предоставления МП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ТФОМС </a:t>
            </a: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и СМО</a:t>
            </a:r>
            <a:endParaRPr lang="ru-RU" altLang="ru-RU" sz="1500" dirty="0">
              <a:latin typeface="Arial" charset="0"/>
            </a:endParaRPr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2946786" y="4331128"/>
            <a:ext cx="2476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Ведомственный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контроль</a:t>
            </a:r>
          </a:p>
        </p:txBody>
      </p:sp>
      <p:sp>
        <p:nvSpPr>
          <p:cNvPr id="25607" name="Прямоугольник 6"/>
          <p:cNvSpPr>
            <a:spLocks noChangeArrowheads="1"/>
          </p:cNvSpPr>
          <p:nvPr/>
        </p:nvSpPr>
        <p:spPr bwMode="auto">
          <a:xfrm>
            <a:off x="6946727" y="4407195"/>
            <a:ext cx="19725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Внутренний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контроль</a:t>
            </a:r>
          </a:p>
        </p:txBody>
      </p:sp>
      <p:grpSp>
        <p:nvGrpSpPr>
          <p:cNvPr id="25608" name="Группа 9"/>
          <p:cNvGrpSpPr>
            <a:grpSpLocks/>
          </p:cNvGrpSpPr>
          <p:nvPr/>
        </p:nvGrpSpPr>
        <p:grpSpPr bwMode="auto">
          <a:xfrm>
            <a:off x="4618890" y="2426327"/>
            <a:ext cx="3125003" cy="2320300"/>
            <a:chOff x="2999378" y="1911300"/>
            <a:chExt cx="2776552" cy="2253070"/>
          </a:xfrm>
          <a:solidFill>
            <a:schemeClr val="bg2"/>
          </a:solidFill>
        </p:grpSpPr>
        <p:sp>
          <p:nvSpPr>
            <p:cNvPr id="11" name="Овал 10"/>
            <p:cNvSpPr/>
            <p:nvPr/>
          </p:nvSpPr>
          <p:spPr>
            <a:xfrm>
              <a:off x="2999378" y="1911300"/>
              <a:ext cx="2776552" cy="225307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3405195" y="2240898"/>
              <a:ext cx="1964918" cy="15938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Контроль качества и безопасности медицинской деятельности</a:t>
              </a:r>
              <a:endParaRPr lang="ru-RU" sz="2000" dirty="0"/>
            </a:p>
          </p:txBody>
        </p:sp>
      </p:grpSp>
      <p:sp>
        <p:nvSpPr>
          <p:cNvPr id="15" name="Прямоугольник 27"/>
          <p:cNvSpPr>
            <a:spLocks noChangeArrowheads="1"/>
          </p:cNvSpPr>
          <p:nvPr/>
        </p:nvSpPr>
        <p:spPr bwMode="auto">
          <a:xfrm>
            <a:off x="2746134" y="270164"/>
            <a:ext cx="8918817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Контроль качества и безопасности медицинской деятельности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30580</TotalTime>
  <Words>3221</Words>
  <Application>Microsoft Office PowerPoint</Application>
  <PresentationFormat>Произвольный</PresentationFormat>
  <Paragraphs>482</Paragraphs>
  <Slides>28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Office Theme</vt:lpstr>
      <vt:lpstr>Диаграмма</vt:lpstr>
      <vt:lpstr>Clip</vt:lpstr>
      <vt:lpstr>Презентация PowerPoint</vt:lpstr>
      <vt:lpstr>Презентация PowerPoint</vt:lpstr>
      <vt:lpstr>Презентация PowerPoint</vt:lpstr>
      <vt:lpstr> УКАЗ ПРЕЗИДЕНТА РФ от 07.05.2018г. №204  «О национальных целях и стратегических задачах развития Российской Федерации на период до 2024 года»  </vt:lpstr>
      <vt:lpstr>Презентация PowerPoint</vt:lpstr>
      <vt:lpstr>Презентация PowerPoint</vt:lpstr>
      <vt:lpstr>Презентация PowerPoint</vt:lpstr>
      <vt:lpstr> Внутренний контроль качества и  безопасности медицинской деятельности  </vt:lpstr>
      <vt:lpstr>Презентация PowerPoint</vt:lpstr>
      <vt:lpstr>Обеспечение всех уровней контроля  качества и безопасности медицинской деятельности </vt:lpstr>
      <vt:lpstr>  Внутренний контроль качества и безопасности медицинской деятельности</vt:lpstr>
      <vt:lpstr>Основные направления для обеспечения  качества и безопасности медицинской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Ресурсы медицинской организации</vt:lpstr>
      <vt:lpstr>Презентация PowerPoint</vt:lpstr>
      <vt:lpstr>Презентация PowerPoint</vt:lpstr>
      <vt:lpstr>Мониторинг безопасности лекарственных препаратов</vt:lpstr>
      <vt:lpstr>Презентация PowerPoint</vt:lpstr>
      <vt:lpstr>Маркировка лекарственных препаратов ФЗ от 28.11.2018 № 449-ФЗ  ФЗ от 12.04.2010 № 61-ФЗ «Об обращении ЛС»  (ст. 67)</vt:lpstr>
      <vt:lpstr>Презентация PowerPoint</vt:lpstr>
      <vt:lpstr>Структура нарушений по результатам плановых проверок  субъектов обращения медицинских изделий</vt:lpstr>
      <vt:lpstr>Безопасность обращения медицинских изделий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Сб-15145</dc:creator>
  <cp:lastModifiedBy>Админ</cp:lastModifiedBy>
  <cp:revision>1821</cp:revision>
  <cp:lastPrinted>2019-09-29T09:12:25Z</cp:lastPrinted>
  <dcterms:created xsi:type="dcterms:W3CDTF">2016-02-23T09:38:50Z</dcterms:created>
  <dcterms:modified xsi:type="dcterms:W3CDTF">2019-10-02T12:52:16Z</dcterms:modified>
</cp:coreProperties>
</file>